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6" r:id="rId2"/>
    <p:sldId id="293" r:id="rId3"/>
    <p:sldId id="259" r:id="rId4"/>
    <p:sldId id="260" r:id="rId5"/>
    <p:sldId id="262" r:id="rId6"/>
    <p:sldId id="261" r:id="rId7"/>
    <p:sldId id="263" r:id="rId8"/>
    <p:sldId id="265" r:id="rId9"/>
    <p:sldId id="266" r:id="rId10"/>
    <p:sldId id="267" r:id="rId11"/>
    <p:sldId id="268" r:id="rId12"/>
    <p:sldId id="271" r:id="rId13"/>
    <p:sldId id="274" r:id="rId14"/>
    <p:sldId id="276" r:id="rId15"/>
    <p:sldId id="277" r:id="rId16"/>
    <p:sldId id="269" r:id="rId17"/>
    <p:sldId id="279" r:id="rId18"/>
    <p:sldId id="282" r:id="rId19"/>
    <p:sldId id="280" r:id="rId20"/>
    <p:sldId id="284" r:id="rId21"/>
    <p:sldId id="281" r:id="rId22"/>
    <p:sldId id="283" r:id="rId23"/>
    <p:sldId id="285" r:id="rId24"/>
    <p:sldId id="286" r:id="rId25"/>
    <p:sldId id="289" r:id="rId26"/>
    <p:sldId id="294" r:id="rId27"/>
    <p:sldId id="295" r:id="rId28"/>
    <p:sldId id="297" r:id="rId29"/>
    <p:sldId id="298" r:id="rId30"/>
    <p:sldId id="299" r:id="rId31"/>
    <p:sldId id="296" r:id="rId32"/>
    <p:sldId id="300" r:id="rId33"/>
    <p:sldId id="301" r:id="rId34"/>
    <p:sldId id="302" r:id="rId35"/>
    <p:sldId id="303" r:id="rId36"/>
    <p:sldId id="305" r:id="rId37"/>
    <p:sldId id="306" r:id="rId38"/>
    <p:sldId id="307" r:id="rId39"/>
    <p:sldId id="308" r:id="rId40"/>
    <p:sldId id="304" r:id="rId41"/>
    <p:sldId id="309" r:id="rId42"/>
    <p:sldId id="310" r:id="rId43"/>
    <p:sldId id="311" r:id="rId44"/>
    <p:sldId id="292" r:id="rId4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D"/>
    <a:srgbClr val="550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134" d="100"/>
          <a:sy n="134" d="100"/>
        </p:scale>
        <p:origin x="208"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DA989D-5A54-4EDD-80C7-A364D8093A3F}" type="datetimeFigureOut">
              <a:rPr lang="de-DE" smtClean="0"/>
              <a:t>19.04.20</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e-DE"/>
              <a:t>NAME DES REFERENTEN, THEMA</a:t>
            </a:r>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C9002A-FD17-4ECD-89E5-ACF8901530A1}" type="slidenum">
              <a:rPr lang="de-DE" smtClean="0"/>
              <a:t>‹Nr.›</a:t>
            </a:fld>
            <a:endParaRPr lang="de-DE"/>
          </a:p>
        </p:txBody>
      </p:sp>
    </p:spTree>
    <p:extLst>
      <p:ext uri="{BB962C8B-B14F-4D97-AF65-F5344CB8AC3E}">
        <p14:creationId xmlns:p14="http://schemas.microsoft.com/office/powerpoint/2010/main" val="26305423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44575-170B-4F6D-A922-A3BCF73AD258}" type="datetimeFigureOut">
              <a:rPr lang="de-DE" smtClean="0"/>
              <a:t>19.04.20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e-DE"/>
              <a:t>NAME DES REFERENTEN, THEMA</a:t>
            </a:r>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C770F-C99B-48F7-8C38-D1538E398FD7}" type="slidenum">
              <a:rPr lang="de-DE" smtClean="0"/>
              <a:t>‹Nr.›</a:t>
            </a:fld>
            <a:endParaRPr lang="de-DE"/>
          </a:p>
        </p:txBody>
      </p:sp>
    </p:spTree>
    <p:extLst>
      <p:ext uri="{BB962C8B-B14F-4D97-AF65-F5344CB8AC3E}">
        <p14:creationId xmlns:p14="http://schemas.microsoft.com/office/powerpoint/2010/main" val="11949626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dirty="0"/>
              <a:t>Hardy </a:t>
            </a:r>
            <a:r>
              <a:rPr lang="de-DE" dirty="0" err="1"/>
              <a:t>Landolt</a:t>
            </a:r>
            <a:endParaRPr lang="de-DE" dirty="0"/>
          </a:p>
        </p:txBody>
      </p:sp>
      <p:sp>
        <p:nvSpPr>
          <p:cNvPr id="4" name="Fußzeilenplatzhalter 3"/>
          <p:cNvSpPr>
            <a:spLocks noGrp="1"/>
          </p:cNvSpPr>
          <p:nvPr>
            <p:ph type="ftr" sz="quarter" idx="11"/>
          </p:nvPr>
        </p:nvSpPr>
        <p:spPr/>
        <p:txBody>
          <a:bodyPr/>
          <a:lstStyle/>
          <a:p>
            <a:r>
              <a:rPr lang="de-DE" dirty="0"/>
              <a:t>Hausarbeitsschaden im Schweizerischen Recht</a:t>
            </a:r>
          </a:p>
        </p:txBody>
      </p:sp>
      <p:sp>
        <p:nvSpPr>
          <p:cNvPr id="5" name="Foliennummernplatzhalter 4"/>
          <p:cNvSpPr>
            <a:spLocks noGrp="1"/>
          </p:cNvSpPr>
          <p:nvPr>
            <p:ph type="sldNum" sz="quarter" idx="12"/>
          </p:nvPr>
        </p:nvSpPr>
        <p:spPr/>
        <p:txBody>
          <a:bodyPr/>
          <a:lstStyle/>
          <a:p>
            <a:r>
              <a:rPr lang="de-DE" dirty="0"/>
              <a:t>FOLIE: </a:t>
            </a:r>
            <a:fld id="{33805792-EF90-4EEA-AAC4-FAF43562B6BE}" type="slidenum">
              <a:rPr lang="de-DE" smtClean="0"/>
              <a:pPr/>
              <a:t>‹Nr.›</a:t>
            </a:fld>
            <a:endParaRPr lang="de-DE" dirty="0"/>
          </a:p>
        </p:txBody>
      </p:sp>
      <p:sp>
        <p:nvSpPr>
          <p:cNvPr id="6" name="Titel 1"/>
          <p:cNvSpPr txBox="1">
            <a:spLocks/>
          </p:cNvSpPr>
          <p:nvPr userDrawn="1"/>
        </p:nvSpPr>
        <p:spPr>
          <a:xfrm>
            <a:off x="1524000" y="2318446"/>
            <a:ext cx="9144000" cy="1805049"/>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lumMod val="85000"/>
                    <a:lumOff val="15000"/>
                  </a:schemeClr>
                </a:solidFill>
                <a:latin typeface="+mj-lt"/>
                <a:ea typeface="+mj-ea"/>
                <a:cs typeface="+mj-cs"/>
              </a:defRPr>
            </a:lvl1pPr>
          </a:lstStyle>
          <a:p>
            <a:r>
              <a:rPr lang="de-CH" sz="6000" kern="1200" dirty="0">
                <a:solidFill>
                  <a:schemeClr val="tx1">
                    <a:lumMod val="85000"/>
                    <a:lumOff val="15000"/>
                  </a:schemeClr>
                </a:solidFill>
                <a:effectLst/>
                <a:latin typeface="+mj-lt"/>
                <a:ea typeface="+mj-ea"/>
                <a:cs typeface="+mj-cs"/>
              </a:rPr>
              <a:t>Hausarbeitsschaden:</a:t>
            </a:r>
          </a:p>
          <a:p>
            <a:r>
              <a:rPr lang="de-CH" sz="6000" kern="1200" dirty="0">
                <a:solidFill>
                  <a:schemeClr val="tx1">
                    <a:lumMod val="85000"/>
                    <a:lumOff val="15000"/>
                  </a:schemeClr>
                </a:solidFill>
                <a:effectLst/>
                <a:latin typeface="+mj-lt"/>
                <a:ea typeface="+mj-ea"/>
                <a:cs typeface="+mj-cs"/>
              </a:rPr>
              <a:t>Lösungen aus dem Blickwinkel des schweizerischen Rechts</a:t>
            </a:r>
          </a:p>
        </p:txBody>
      </p:sp>
      <p:sp>
        <p:nvSpPr>
          <p:cNvPr id="7" name="Untertitel 2"/>
          <p:cNvSpPr>
            <a:spLocks noGrp="1"/>
          </p:cNvSpPr>
          <p:nvPr>
            <p:ph type="subTitle" idx="1"/>
          </p:nvPr>
        </p:nvSpPr>
        <p:spPr>
          <a:xfrm>
            <a:off x="1524000" y="4442213"/>
            <a:ext cx="9144000" cy="142911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spTree>
    <p:extLst>
      <p:ext uri="{BB962C8B-B14F-4D97-AF65-F5344CB8AC3E}">
        <p14:creationId xmlns:p14="http://schemas.microsoft.com/office/powerpoint/2010/main" val="89311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halt eine Sp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dirty="0"/>
              <a:t>Hardy </a:t>
            </a:r>
            <a:r>
              <a:rPr lang="de-DE" dirty="0" err="1"/>
              <a:t>Landolt</a:t>
            </a:r>
            <a:endParaRPr lang="de-DE" dirty="0"/>
          </a:p>
        </p:txBody>
      </p:sp>
      <p:sp>
        <p:nvSpPr>
          <p:cNvPr id="4" name="Fußzeilenplatzhalter 3"/>
          <p:cNvSpPr>
            <a:spLocks noGrp="1"/>
          </p:cNvSpPr>
          <p:nvPr>
            <p:ph type="ftr" sz="quarter" idx="11"/>
          </p:nvPr>
        </p:nvSpPr>
        <p:spPr/>
        <p:txBody>
          <a:bodyPr/>
          <a:lstStyle/>
          <a:p>
            <a:r>
              <a:rPr lang="de-DE" dirty="0"/>
              <a:t>Hausarbeitsschaden im Schweizerischen Recht</a:t>
            </a:r>
          </a:p>
        </p:txBody>
      </p:sp>
      <p:sp>
        <p:nvSpPr>
          <p:cNvPr id="5" name="Inhaltsplatzhalter 2"/>
          <p:cNvSpPr>
            <a:spLocks noGrp="1"/>
          </p:cNvSpPr>
          <p:nvPr>
            <p:ph idx="1"/>
          </p:nvPr>
        </p:nvSpPr>
        <p:spPr>
          <a:xfrm>
            <a:off x="838200" y="1825625"/>
            <a:ext cx="105156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5"/>
          <p:cNvSpPr>
            <a:spLocks noGrp="1"/>
          </p:cNvSpPr>
          <p:nvPr>
            <p:ph type="sldNum" sz="quarter" idx="4"/>
          </p:nvPr>
        </p:nvSpPr>
        <p:spPr>
          <a:xfrm>
            <a:off x="7749788" y="6356349"/>
            <a:ext cx="951760" cy="365125"/>
          </a:xfrm>
          <a:prstGeom prst="rect">
            <a:avLst/>
          </a:prstGeom>
        </p:spPr>
        <p:txBody>
          <a:bodyPr vert="horz" lIns="91440" tIns="45720" rIns="91440" bIns="45720" rtlCol="0" anchor="ctr"/>
          <a:lstStyle>
            <a:lvl1pPr algn="l">
              <a:defRPr sz="1200">
                <a:solidFill>
                  <a:srgbClr val="00006D"/>
                </a:solidFill>
              </a:defRPr>
            </a:lvl1pPr>
          </a:lstStyle>
          <a:p>
            <a:r>
              <a:rPr lang="de-DE" dirty="0"/>
              <a:t>FOLIE: </a:t>
            </a:r>
            <a:fld id="{33805792-EF90-4EEA-AAC4-FAF43562B6BE}" type="slidenum">
              <a:rPr lang="de-DE" smtClean="0"/>
              <a:pPr/>
              <a:t>‹Nr.›</a:t>
            </a:fld>
            <a:endParaRPr lang="de-DE" dirty="0"/>
          </a:p>
        </p:txBody>
      </p:sp>
    </p:spTree>
    <p:extLst>
      <p:ext uri="{BB962C8B-B14F-4D97-AF65-F5344CB8AC3E}">
        <p14:creationId xmlns:p14="http://schemas.microsoft.com/office/powerpoint/2010/main" val="400978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Inhalt zwei Spal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dirty="0"/>
              <a:t>Hardy </a:t>
            </a:r>
            <a:r>
              <a:rPr lang="de-DE" dirty="0" err="1"/>
              <a:t>Landolt</a:t>
            </a:r>
            <a:endParaRPr lang="de-DE" dirty="0"/>
          </a:p>
        </p:txBody>
      </p:sp>
      <p:sp>
        <p:nvSpPr>
          <p:cNvPr id="4" name="Fußzeilenplatzhalter 3"/>
          <p:cNvSpPr>
            <a:spLocks noGrp="1"/>
          </p:cNvSpPr>
          <p:nvPr>
            <p:ph type="ftr" sz="quarter" idx="11"/>
          </p:nvPr>
        </p:nvSpPr>
        <p:spPr/>
        <p:txBody>
          <a:bodyPr/>
          <a:lstStyle/>
          <a:p>
            <a:r>
              <a:rPr lang="de-DE" dirty="0"/>
              <a:t>Hausarbeitsschaden im Schweizerischen Recht</a:t>
            </a:r>
          </a:p>
        </p:txBody>
      </p:sp>
      <p:sp>
        <p:nvSpPr>
          <p:cNvPr id="5" name="Inhaltsplatzhalter 2"/>
          <p:cNvSpPr>
            <a:spLocks noGrp="1"/>
          </p:cNvSpPr>
          <p:nvPr>
            <p:ph sz="half" idx="1"/>
          </p:nvPr>
        </p:nvSpPr>
        <p:spPr>
          <a:xfrm>
            <a:off x="838200" y="1825625"/>
            <a:ext cx="51816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5"/>
          <p:cNvSpPr>
            <a:spLocks noGrp="1"/>
          </p:cNvSpPr>
          <p:nvPr>
            <p:ph type="sldNum" sz="quarter" idx="4"/>
          </p:nvPr>
        </p:nvSpPr>
        <p:spPr>
          <a:xfrm>
            <a:off x="7749788" y="6356349"/>
            <a:ext cx="951760" cy="365125"/>
          </a:xfrm>
          <a:prstGeom prst="rect">
            <a:avLst/>
          </a:prstGeom>
        </p:spPr>
        <p:txBody>
          <a:bodyPr vert="horz" lIns="91440" tIns="45720" rIns="91440" bIns="45720" rtlCol="0" anchor="ctr"/>
          <a:lstStyle>
            <a:lvl1pPr algn="l">
              <a:defRPr sz="1200">
                <a:solidFill>
                  <a:srgbClr val="00006D"/>
                </a:solidFill>
              </a:defRPr>
            </a:lvl1pPr>
          </a:lstStyle>
          <a:p>
            <a:r>
              <a:rPr lang="de-DE" dirty="0"/>
              <a:t>FOLIE: </a:t>
            </a:r>
            <a:fld id="{33805792-EF90-4EEA-AAC4-FAF43562B6BE}" type="slidenum">
              <a:rPr lang="de-DE" smtClean="0"/>
              <a:pPr/>
              <a:t>‹Nr.›</a:t>
            </a:fld>
            <a:endParaRPr lang="de-DE" dirty="0"/>
          </a:p>
        </p:txBody>
      </p:sp>
    </p:spTree>
    <p:extLst>
      <p:ext uri="{BB962C8B-B14F-4D97-AF65-F5344CB8AC3E}">
        <p14:creationId xmlns:p14="http://schemas.microsoft.com/office/powerpoint/2010/main" val="245912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EC9E1-618C-034F-B84B-FA8C49B72B2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B793F6A-5B23-AC45-9BBD-F7EF16F28B23}"/>
              </a:ext>
            </a:extLst>
          </p:cNvPr>
          <p:cNvSpPr>
            <a:spLocks noGrp="1"/>
          </p:cNvSpPr>
          <p:nvPr>
            <p:ph type="dt" sz="half" idx="10"/>
          </p:nvPr>
        </p:nvSpPr>
        <p:spPr/>
        <p:txBody>
          <a:bodyPr/>
          <a:lstStyle/>
          <a:p>
            <a:r>
              <a:rPr lang="de-DE"/>
              <a:t>NAME DES REFERENTEN</a:t>
            </a:r>
            <a:endParaRPr lang="de-DE" dirty="0"/>
          </a:p>
        </p:txBody>
      </p:sp>
      <p:sp>
        <p:nvSpPr>
          <p:cNvPr id="4" name="Fußzeilenplatzhalter 3">
            <a:extLst>
              <a:ext uri="{FF2B5EF4-FFF2-40B4-BE49-F238E27FC236}">
                <a16:creationId xmlns:a16="http://schemas.microsoft.com/office/drawing/2014/main" id="{0A26EC89-FB01-944F-9968-DAE102EE0408}"/>
              </a:ext>
            </a:extLst>
          </p:cNvPr>
          <p:cNvSpPr>
            <a:spLocks noGrp="1"/>
          </p:cNvSpPr>
          <p:nvPr>
            <p:ph type="ftr" sz="quarter" idx="11"/>
          </p:nvPr>
        </p:nvSpPr>
        <p:spPr/>
        <p:txBody>
          <a:bodyPr/>
          <a:lstStyle/>
          <a:p>
            <a:r>
              <a:rPr lang="de-DE"/>
              <a:t>THEMA</a:t>
            </a:r>
            <a:endParaRPr lang="de-DE" dirty="0"/>
          </a:p>
        </p:txBody>
      </p:sp>
      <p:sp>
        <p:nvSpPr>
          <p:cNvPr id="5" name="Foliennummernplatzhalter 4">
            <a:extLst>
              <a:ext uri="{FF2B5EF4-FFF2-40B4-BE49-F238E27FC236}">
                <a16:creationId xmlns:a16="http://schemas.microsoft.com/office/drawing/2014/main" id="{E1D8102E-E9A9-0C49-A45C-EA83050770A2}"/>
              </a:ext>
            </a:extLst>
          </p:cNvPr>
          <p:cNvSpPr>
            <a:spLocks noGrp="1"/>
          </p:cNvSpPr>
          <p:nvPr>
            <p:ph type="sldNum" sz="quarter" idx="12"/>
          </p:nvPr>
        </p:nvSpPr>
        <p:spPr/>
        <p:txBody>
          <a:bodyPr/>
          <a:lstStyle/>
          <a:p>
            <a:r>
              <a:rPr lang="de-DE"/>
              <a:t>FOLIE: </a:t>
            </a:r>
            <a:fld id="{33805792-EF90-4EEA-AAC4-FAF43562B6BE}" type="slidenum">
              <a:rPr lang="de-DE" smtClean="0"/>
              <a:pPr/>
              <a:t>‹Nr.›</a:t>
            </a:fld>
            <a:endParaRPr lang="de-DE" dirty="0"/>
          </a:p>
        </p:txBody>
      </p:sp>
    </p:spTree>
    <p:extLst>
      <p:ext uri="{BB962C8B-B14F-4D97-AF65-F5344CB8AC3E}">
        <p14:creationId xmlns:p14="http://schemas.microsoft.com/office/powerpoint/2010/main" val="203215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629412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83790" y="0"/>
            <a:ext cx="4118370" cy="1544389"/>
          </a:xfrm>
          <a:prstGeom prst="rect">
            <a:avLst/>
          </a:prstGeom>
        </p:spPr>
      </p:pic>
      <p:sp>
        <p:nvSpPr>
          <p:cNvPr id="10" name="Textfeld 9"/>
          <p:cNvSpPr txBox="1"/>
          <p:nvPr userDrawn="1"/>
        </p:nvSpPr>
        <p:spPr>
          <a:xfrm>
            <a:off x="4029259" y="5740072"/>
            <a:ext cx="4129549" cy="436891"/>
          </a:xfrm>
          <a:prstGeom prst="rect">
            <a:avLst/>
          </a:prstGeom>
          <a:noFill/>
        </p:spPr>
        <p:txBody>
          <a:bodyPr wrap="square" rtlCol="0">
            <a:spAutoFit/>
          </a:bodyPr>
          <a:lstStyle/>
          <a:p>
            <a:endParaRPr lang="de-DE" dirty="0"/>
          </a:p>
        </p:txBody>
      </p:sp>
      <p:sp>
        <p:nvSpPr>
          <p:cNvPr id="12" name="Textplatzhalter 2"/>
          <p:cNvSpPr txBox="1">
            <a:spLocks/>
          </p:cNvSpPr>
          <p:nvPr userDrawn="1"/>
        </p:nvSpPr>
        <p:spPr>
          <a:xfrm>
            <a:off x="8911468" y="6356349"/>
            <a:ext cx="250378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000" dirty="0">
                <a:solidFill>
                  <a:schemeClr val="tx1">
                    <a:lumMod val="85000"/>
                    <a:lumOff val="15000"/>
                  </a:schemeClr>
                </a:solidFill>
              </a:rPr>
              <a:t>Institut für faire Schadensregulierung GmbH</a:t>
            </a:r>
          </a:p>
        </p:txBody>
      </p:sp>
      <p:sp>
        <p:nvSpPr>
          <p:cNvPr id="13" name="Textplatzhalter 15"/>
          <p:cNvSpPr txBox="1">
            <a:spLocks/>
          </p:cNvSpPr>
          <p:nvPr userDrawn="1"/>
        </p:nvSpPr>
        <p:spPr>
          <a:xfrm>
            <a:off x="8382236" y="1140521"/>
            <a:ext cx="2230703" cy="399211"/>
          </a:xfrm>
          <a:prstGeom prst="rect">
            <a:avLst/>
          </a:prstGeo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55007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KÖLN 2020</a:t>
            </a:r>
          </a:p>
        </p:txBody>
      </p:sp>
      <p:sp>
        <p:nvSpPr>
          <p:cNvPr id="4" name="Datumsplatzhalter 3"/>
          <p:cNvSpPr>
            <a:spLocks noGrp="1"/>
          </p:cNvSpPr>
          <p:nvPr>
            <p:ph type="dt" sz="half" idx="2"/>
          </p:nvPr>
        </p:nvSpPr>
        <p:spPr>
          <a:xfrm>
            <a:off x="838200" y="6356350"/>
            <a:ext cx="2376948" cy="365125"/>
          </a:xfrm>
          <a:prstGeom prst="rect">
            <a:avLst/>
          </a:prstGeom>
        </p:spPr>
        <p:txBody>
          <a:bodyPr vert="horz" lIns="91440" tIns="45720" rIns="91440" bIns="45720" rtlCol="0" anchor="ctr"/>
          <a:lstStyle>
            <a:lvl1pPr algn="l">
              <a:defRPr sz="1200">
                <a:solidFill>
                  <a:srgbClr val="00006D"/>
                </a:solidFill>
              </a:defRPr>
            </a:lvl1pPr>
          </a:lstStyle>
          <a:p>
            <a:r>
              <a:rPr lang="de-DE"/>
              <a:t>NAME DES REFERENTEN</a:t>
            </a:r>
            <a:endParaRPr lang="de-DE" dirty="0"/>
          </a:p>
        </p:txBody>
      </p:sp>
      <p:sp>
        <p:nvSpPr>
          <p:cNvPr id="5" name="Fußzeilenplatzhalter 4"/>
          <p:cNvSpPr>
            <a:spLocks noGrp="1"/>
          </p:cNvSpPr>
          <p:nvPr>
            <p:ph type="ftr" sz="quarter" idx="3"/>
          </p:nvPr>
        </p:nvSpPr>
        <p:spPr>
          <a:xfrm>
            <a:off x="3425068" y="6356350"/>
            <a:ext cx="4114800" cy="365125"/>
          </a:xfrm>
          <a:prstGeom prst="rect">
            <a:avLst/>
          </a:prstGeom>
        </p:spPr>
        <p:txBody>
          <a:bodyPr vert="horz" lIns="91440" tIns="45720" rIns="91440" bIns="45720" rtlCol="0" anchor="ctr"/>
          <a:lstStyle>
            <a:lvl1pPr algn="ctr">
              <a:defRPr sz="1200">
                <a:solidFill>
                  <a:srgbClr val="00006D"/>
                </a:solidFill>
              </a:defRPr>
            </a:lvl1pPr>
          </a:lstStyle>
          <a:p>
            <a:r>
              <a:rPr lang="de-DE" dirty="0"/>
              <a:t>THEMA</a:t>
            </a:r>
          </a:p>
        </p:txBody>
      </p:sp>
      <p:sp>
        <p:nvSpPr>
          <p:cNvPr id="6" name="Foliennummernplatzhalter 5"/>
          <p:cNvSpPr>
            <a:spLocks noGrp="1"/>
          </p:cNvSpPr>
          <p:nvPr>
            <p:ph type="sldNum" sz="quarter" idx="4"/>
          </p:nvPr>
        </p:nvSpPr>
        <p:spPr>
          <a:xfrm>
            <a:off x="7749788" y="6356349"/>
            <a:ext cx="951760" cy="365125"/>
          </a:xfrm>
          <a:prstGeom prst="rect">
            <a:avLst/>
          </a:prstGeom>
        </p:spPr>
        <p:txBody>
          <a:bodyPr vert="horz" lIns="91440" tIns="45720" rIns="91440" bIns="45720" rtlCol="0" anchor="ctr"/>
          <a:lstStyle>
            <a:lvl1pPr algn="l">
              <a:defRPr sz="1200">
                <a:solidFill>
                  <a:srgbClr val="00006D"/>
                </a:solidFill>
              </a:defRPr>
            </a:lvl1pPr>
          </a:lstStyle>
          <a:p>
            <a:r>
              <a:rPr lang="de-DE" dirty="0"/>
              <a:t>FOLIE: </a:t>
            </a:r>
            <a:fld id="{33805792-EF90-4EEA-AAC4-FAF43562B6BE}" type="slidenum">
              <a:rPr lang="de-DE" smtClean="0"/>
              <a:pPr/>
              <a:t>‹Nr.›</a:t>
            </a:fld>
            <a:endParaRPr lang="de-DE" dirty="0"/>
          </a:p>
        </p:txBody>
      </p:sp>
    </p:spTree>
    <p:extLst>
      <p:ext uri="{BB962C8B-B14F-4D97-AF65-F5344CB8AC3E}">
        <p14:creationId xmlns:p14="http://schemas.microsoft.com/office/powerpoint/2010/main" val="3176258157"/>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57" r:id="rId3"/>
    <p:sldLayoutId id="2147483659" r:id="rId4"/>
  </p:sldLayoutIdLst>
  <p:hf hdr="0"/>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endParaRPr lang="de-DE"/>
          </a:p>
        </p:txBody>
      </p:sp>
    </p:spTree>
    <p:extLst>
      <p:ext uri="{BB962C8B-B14F-4D97-AF65-F5344CB8AC3E}">
        <p14:creationId xmlns:p14="http://schemas.microsoft.com/office/powerpoint/2010/main" val="49014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37591-D657-ED4A-8B18-0617D6FA70BA}"/>
              </a:ext>
            </a:extLst>
          </p:cNvPr>
          <p:cNvSpPr>
            <a:spLocks noGrp="1"/>
          </p:cNvSpPr>
          <p:nvPr>
            <p:ph type="title"/>
          </p:nvPr>
        </p:nvSpPr>
        <p:spPr/>
        <p:txBody>
          <a:bodyPr/>
          <a:lstStyle/>
          <a:p>
            <a:r>
              <a:rPr lang="de-DE" dirty="0"/>
              <a:t>Ersatzfähigkeit unbezahlter Arbeit</a:t>
            </a:r>
          </a:p>
        </p:txBody>
      </p:sp>
      <p:sp>
        <p:nvSpPr>
          <p:cNvPr id="3" name="Datumsplatzhalter 2">
            <a:extLst>
              <a:ext uri="{FF2B5EF4-FFF2-40B4-BE49-F238E27FC236}">
                <a16:creationId xmlns:a16="http://schemas.microsoft.com/office/drawing/2014/main" id="{567D7B27-523F-D745-9BA8-1542C50E545A}"/>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A7D967B9-B0F1-7F4A-A237-D31143AB1C36}"/>
              </a:ext>
            </a:extLst>
          </p:cNvPr>
          <p:cNvSpPr>
            <a:spLocks noGrp="1"/>
          </p:cNvSpPr>
          <p:nvPr>
            <p:ph type="ftr" sz="quarter" idx="11"/>
          </p:nvPr>
        </p:nvSpPr>
        <p:spPr/>
        <p:txBody>
          <a:bodyPr/>
          <a:lstStyle/>
          <a:p>
            <a:r>
              <a:rPr lang="de-DE"/>
              <a:t>Hausarbeitsschaden im Schweizerischen Recht</a:t>
            </a:r>
            <a:endParaRPr lang="de-DE" dirty="0"/>
          </a:p>
        </p:txBody>
      </p:sp>
      <p:sp>
        <p:nvSpPr>
          <p:cNvPr id="5" name="Inhaltsplatzhalter 4">
            <a:extLst>
              <a:ext uri="{FF2B5EF4-FFF2-40B4-BE49-F238E27FC236}">
                <a16:creationId xmlns:a16="http://schemas.microsoft.com/office/drawing/2014/main" id="{236CB329-270A-AB4B-A133-07FEA00AB32B}"/>
              </a:ext>
            </a:extLst>
          </p:cNvPr>
          <p:cNvSpPr>
            <a:spLocks noGrp="1"/>
          </p:cNvSpPr>
          <p:nvPr>
            <p:ph sz="half" idx="1"/>
          </p:nvPr>
        </p:nvSpPr>
        <p:spPr/>
        <p:txBody>
          <a:bodyPr/>
          <a:lstStyle/>
          <a:p>
            <a:r>
              <a:rPr lang="de-DE" dirty="0"/>
              <a:t>Ersatzpflicht für </a:t>
            </a:r>
            <a:r>
              <a:rPr lang="de-DE" dirty="0" err="1"/>
              <a:t>mutmasslich</a:t>
            </a:r>
            <a:r>
              <a:rPr lang="de-DE" dirty="0"/>
              <a:t> von der verletzten Person für sich oder Angehörige erbrachte hauswirtschaftliche Leistungen</a:t>
            </a:r>
          </a:p>
          <a:p>
            <a:pPr lvl="1"/>
            <a:r>
              <a:rPr lang="de-DE" dirty="0"/>
              <a:t>OR 46 I nennt explizit eine Entschädigung für die „Nachteile gänzlicher oder teilweiser Arbeitsunfähigkeit“</a:t>
            </a:r>
          </a:p>
          <a:p>
            <a:pPr lvl="1"/>
            <a:r>
              <a:rPr lang="de-DE" dirty="0"/>
              <a:t>Erwerbs- und Hausarbeit, nicht aber andere Formen unbezahlter Arbeit sind ersatzpflichtig</a:t>
            </a:r>
          </a:p>
          <a:p>
            <a:pPr lvl="1"/>
            <a:endParaRPr lang="de-DE" dirty="0"/>
          </a:p>
          <a:p>
            <a:endParaRPr lang="de-DE" dirty="0"/>
          </a:p>
          <a:p>
            <a:endParaRPr lang="de-DE" dirty="0"/>
          </a:p>
        </p:txBody>
      </p:sp>
      <p:pic>
        <p:nvPicPr>
          <p:cNvPr id="9" name="Inhaltsplatzhalter 8" descr="Ein Bild, das Text, Zeitung enthält.&#10;&#10;Automatisch generierte Beschreibung">
            <a:extLst>
              <a:ext uri="{FF2B5EF4-FFF2-40B4-BE49-F238E27FC236}">
                <a16:creationId xmlns:a16="http://schemas.microsoft.com/office/drawing/2014/main" id="{3A219028-43FF-734E-8445-5B85863D393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58603" y="1825625"/>
            <a:ext cx="4208794" cy="4351338"/>
          </a:xfrm>
        </p:spPr>
      </p:pic>
      <p:sp>
        <p:nvSpPr>
          <p:cNvPr id="7" name="Foliennummernplatzhalter 6">
            <a:extLst>
              <a:ext uri="{FF2B5EF4-FFF2-40B4-BE49-F238E27FC236}">
                <a16:creationId xmlns:a16="http://schemas.microsoft.com/office/drawing/2014/main" id="{F9098EA9-CC7B-1C4F-8B75-B682CE96A2CF}"/>
              </a:ext>
            </a:extLst>
          </p:cNvPr>
          <p:cNvSpPr>
            <a:spLocks noGrp="1"/>
          </p:cNvSpPr>
          <p:nvPr>
            <p:ph type="sldNum" sz="quarter" idx="4"/>
          </p:nvPr>
        </p:nvSpPr>
        <p:spPr/>
        <p:txBody>
          <a:bodyPr/>
          <a:lstStyle/>
          <a:p>
            <a:r>
              <a:rPr lang="de-DE"/>
              <a:t>FOLIE: </a:t>
            </a:r>
            <a:fld id="{33805792-EF90-4EEA-AAC4-FAF43562B6BE}" type="slidenum">
              <a:rPr lang="de-DE" smtClean="0"/>
              <a:pPr/>
              <a:t>10</a:t>
            </a:fld>
            <a:endParaRPr lang="de-DE" dirty="0"/>
          </a:p>
        </p:txBody>
      </p:sp>
    </p:spTree>
    <p:extLst>
      <p:ext uri="{BB962C8B-B14F-4D97-AF65-F5344CB8AC3E}">
        <p14:creationId xmlns:p14="http://schemas.microsoft.com/office/powerpoint/2010/main" val="197765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3BD69-8DDE-7644-A5D1-E898541B565B}"/>
              </a:ext>
            </a:extLst>
          </p:cNvPr>
          <p:cNvSpPr>
            <a:spLocks noGrp="1"/>
          </p:cNvSpPr>
          <p:nvPr>
            <p:ph type="title"/>
          </p:nvPr>
        </p:nvSpPr>
        <p:spPr/>
        <p:txBody>
          <a:bodyPr/>
          <a:lstStyle/>
          <a:p>
            <a:r>
              <a:rPr lang="de-DE" dirty="0"/>
              <a:t>Hausarbeitsschaden</a:t>
            </a:r>
          </a:p>
        </p:txBody>
      </p:sp>
      <p:sp>
        <p:nvSpPr>
          <p:cNvPr id="3" name="Datumsplatzhalter 2">
            <a:extLst>
              <a:ext uri="{FF2B5EF4-FFF2-40B4-BE49-F238E27FC236}">
                <a16:creationId xmlns:a16="http://schemas.microsoft.com/office/drawing/2014/main" id="{4DEAB93F-5AF0-F443-8EF6-186D3E221585}"/>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5EE132CF-0798-A046-9767-5A02B9064E9D}"/>
              </a:ext>
            </a:extLst>
          </p:cNvPr>
          <p:cNvSpPr>
            <a:spLocks noGrp="1"/>
          </p:cNvSpPr>
          <p:nvPr>
            <p:ph type="ftr" sz="quarter" idx="11"/>
          </p:nvPr>
        </p:nvSpPr>
        <p:spPr/>
        <p:txBody>
          <a:bodyPr/>
          <a:lstStyle/>
          <a:p>
            <a:r>
              <a:rPr lang="de-DE"/>
              <a:t>Hausarbeitsschaden im Schweizerischen Recht</a:t>
            </a:r>
            <a:endParaRPr lang="de-DE" dirty="0"/>
          </a:p>
        </p:txBody>
      </p:sp>
      <p:sp>
        <p:nvSpPr>
          <p:cNvPr id="7" name="Foliennummernplatzhalter 6">
            <a:extLst>
              <a:ext uri="{FF2B5EF4-FFF2-40B4-BE49-F238E27FC236}">
                <a16:creationId xmlns:a16="http://schemas.microsoft.com/office/drawing/2014/main" id="{46EEEA38-3B43-344D-AE4B-AAE4FDAA2319}"/>
              </a:ext>
            </a:extLst>
          </p:cNvPr>
          <p:cNvSpPr>
            <a:spLocks noGrp="1"/>
          </p:cNvSpPr>
          <p:nvPr>
            <p:ph type="sldNum" sz="quarter" idx="4"/>
          </p:nvPr>
        </p:nvSpPr>
        <p:spPr/>
        <p:txBody>
          <a:bodyPr/>
          <a:lstStyle/>
          <a:p>
            <a:r>
              <a:rPr lang="de-DE"/>
              <a:t>FOLIE: </a:t>
            </a:r>
            <a:fld id="{33805792-EF90-4EEA-AAC4-FAF43562B6BE}" type="slidenum">
              <a:rPr lang="de-DE" smtClean="0"/>
              <a:pPr/>
              <a:t>11</a:t>
            </a:fld>
            <a:endParaRPr lang="de-DE" dirty="0"/>
          </a:p>
        </p:txBody>
      </p:sp>
      <p:sp>
        <p:nvSpPr>
          <p:cNvPr id="6" name="Inhaltsplatzhalter 5">
            <a:extLst>
              <a:ext uri="{FF2B5EF4-FFF2-40B4-BE49-F238E27FC236}">
                <a16:creationId xmlns:a16="http://schemas.microsoft.com/office/drawing/2014/main" id="{B676A4FC-60EC-B045-B7F4-D9E880ECE0CC}"/>
              </a:ext>
            </a:extLst>
          </p:cNvPr>
          <p:cNvSpPr>
            <a:spLocks noGrp="1"/>
          </p:cNvSpPr>
          <p:nvPr>
            <p:ph sz="half" idx="1"/>
          </p:nvPr>
        </p:nvSpPr>
        <p:spPr/>
        <p:txBody>
          <a:bodyPr/>
          <a:lstStyle/>
          <a:p>
            <a:r>
              <a:rPr lang="de-DE" dirty="0"/>
              <a:t>allgemeine Anspruchsvoraussetzungen</a:t>
            </a:r>
          </a:p>
          <a:p>
            <a:pPr lvl="1"/>
            <a:r>
              <a:rPr lang="de-DE" dirty="0"/>
              <a:t>haftungsbegründendes Ereignis</a:t>
            </a:r>
          </a:p>
          <a:p>
            <a:pPr lvl="1"/>
            <a:r>
              <a:rPr lang="de-DE" dirty="0"/>
              <a:t>Körperverletzung/Tötung</a:t>
            </a:r>
          </a:p>
          <a:p>
            <a:pPr lvl="1"/>
            <a:r>
              <a:rPr lang="de-DE" dirty="0"/>
              <a:t>Kausalzusammenhang</a:t>
            </a:r>
          </a:p>
          <a:p>
            <a:pPr lvl="1"/>
            <a:r>
              <a:rPr lang="de-DE" dirty="0"/>
              <a:t>Verschulden (im Geltungsbereich der Verschuldenshaftung)</a:t>
            </a:r>
          </a:p>
          <a:p>
            <a:endParaRPr lang="de-DE" dirty="0"/>
          </a:p>
        </p:txBody>
      </p:sp>
      <p:sp>
        <p:nvSpPr>
          <p:cNvPr id="11" name="Inhaltsplatzhalter 10">
            <a:extLst>
              <a:ext uri="{FF2B5EF4-FFF2-40B4-BE49-F238E27FC236}">
                <a16:creationId xmlns:a16="http://schemas.microsoft.com/office/drawing/2014/main" id="{566960DE-0DFE-5643-BC5D-11E656F39C5A}"/>
              </a:ext>
            </a:extLst>
          </p:cNvPr>
          <p:cNvSpPr>
            <a:spLocks noGrp="1"/>
          </p:cNvSpPr>
          <p:nvPr>
            <p:ph sz="half" idx="2"/>
          </p:nvPr>
        </p:nvSpPr>
        <p:spPr/>
        <p:txBody>
          <a:bodyPr/>
          <a:lstStyle/>
          <a:p>
            <a:r>
              <a:rPr lang="de-DE" dirty="0"/>
              <a:t>spezifische Anspruchsvoraussetzungen</a:t>
            </a:r>
          </a:p>
          <a:p>
            <a:pPr lvl="1"/>
            <a:r>
              <a:rPr lang="de-DE" dirty="0"/>
              <a:t>Haftungsbegründung</a:t>
            </a:r>
          </a:p>
          <a:p>
            <a:pPr lvl="2"/>
            <a:r>
              <a:rPr lang="de-DE" dirty="0" err="1"/>
              <a:t>mutmassliche</a:t>
            </a:r>
            <a:r>
              <a:rPr lang="de-DE" dirty="0"/>
              <a:t> Hausarbeitstätigkeit</a:t>
            </a:r>
          </a:p>
          <a:p>
            <a:pPr lvl="2"/>
            <a:r>
              <a:rPr lang="de-DE" dirty="0"/>
              <a:t>tatsächliche Hausarbeitsunfähigkeit</a:t>
            </a:r>
          </a:p>
          <a:p>
            <a:pPr lvl="1"/>
            <a:r>
              <a:rPr lang="de-DE" dirty="0"/>
              <a:t>Haftungsausfüllung</a:t>
            </a:r>
          </a:p>
          <a:p>
            <a:pPr lvl="2"/>
            <a:r>
              <a:rPr lang="de-DE" dirty="0"/>
              <a:t>Haushaltsführungsaufwand</a:t>
            </a:r>
          </a:p>
          <a:p>
            <a:pPr lvl="2"/>
            <a:endParaRPr lang="de-DE" dirty="0"/>
          </a:p>
          <a:p>
            <a:endParaRPr lang="de-DE" dirty="0"/>
          </a:p>
        </p:txBody>
      </p:sp>
    </p:spTree>
    <p:extLst>
      <p:ext uri="{BB962C8B-B14F-4D97-AF65-F5344CB8AC3E}">
        <p14:creationId xmlns:p14="http://schemas.microsoft.com/office/powerpoint/2010/main" val="1740029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32992-4B9C-4D4C-A17D-93627799D500}"/>
              </a:ext>
            </a:extLst>
          </p:cNvPr>
          <p:cNvSpPr>
            <a:spLocks noGrp="1"/>
          </p:cNvSpPr>
          <p:nvPr>
            <p:ph type="title"/>
          </p:nvPr>
        </p:nvSpPr>
        <p:spPr/>
        <p:txBody>
          <a:bodyPr/>
          <a:lstStyle/>
          <a:p>
            <a:r>
              <a:rPr lang="de-DE" dirty="0"/>
              <a:t>Hausarbeitsschaden</a:t>
            </a:r>
          </a:p>
        </p:txBody>
      </p:sp>
      <p:sp>
        <p:nvSpPr>
          <p:cNvPr id="3" name="Datumsplatzhalter 2">
            <a:extLst>
              <a:ext uri="{FF2B5EF4-FFF2-40B4-BE49-F238E27FC236}">
                <a16:creationId xmlns:a16="http://schemas.microsoft.com/office/drawing/2014/main" id="{2DECDA1A-C93A-C54B-93A1-96D525E2FDB0}"/>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A62A0629-4F92-3C42-A7F4-F84C19DEA543}"/>
              </a:ext>
            </a:extLst>
          </p:cNvPr>
          <p:cNvSpPr>
            <a:spLocks noGrp="1"/>
          </p:cNvSpPr>
          <p:nvPr>
            <p:ph type="ftr" sz="quarter" idx="11"/>
          </p:nvPr>
        </p:nvSpPr>
        <p:spPr/>
        <p:txBody>
          <a:bodyPr/>
          <a:lstStyle/>
          <a:p>
            <a:r>
              <a:rPr lang="de-DE"/>
              <a:t>Hausarbeitsschaden im Schweizerischen Recht</a:t>
            </a:r>
            <a:endParaRPr lang="de-DE" dirty="0"/>
          </a:p>
        </p:txBody>
      </p:sp>
      <p:sp>
        <p:nvSpPr>
          <p:cNvPr id="5" name="Inhaltsplatzhalter 4">
            <a:extLst>
              <a:ext uri="{FF2B5EF4-FFF2-40B4-BE49-F238E27FC236}">
                <a16:creationId xmlns:a16="http://schemas.microsoft.com/office/drawing/2014/main" id="{3B57D722-947F-964A-9EE5-10C014338F1E}"/>
              </a:ext>
            </a:extLst>
          </p:cNvPr>
          <p:cNvSpPr>
            <a:spLocks noGrp="1"/>
          </p:cNvSpPr>
          <p:nvPr>
            <p:ph idx="1"/>
          </p:nvPr>
        </p:nvSpPr>
        <p:spPr/>
        <p:txBody>
          <a:bodyPr>
            <a:normAutofit/>
          </a:bodyPr>
          <a:lstStyle/>
          <a:p>
            <a:r>
              <a:rPr lang="de-DE" dirty="0" err="1"/>
              <a:t>mutmassliche</a:t>
            </a:r>
            <a:r>
              <a:rPr lang="de-DE" dirty="0"/>
              <a:t> Hausarbeitstätigkeit</a:t>
            </a:r>
          </a:p>
          <a:p>
            <a:pPr lvl="1"/>
            <a:r>
              <a:rPr lang="de-DE" dirty="0"/>
              <a:t>Begründung eines eigenen Haushaltes mit Alter 25</a:t>
            </a:r>
          </a:p>
          <a:p>
            <a:pPr lvl="2"/>
            <a:r>
              <a:rPr lang="de-DE" dirty="0"/>
              <a:t>keine Ersatzfähigkeit der hauswirtschaftlichen Mithilfe von Kindern</a:t>
            </a:r>
          </a:p>
          <a:p>
            <a:pPr lvl="1"/>
            <a:r>
              <a:rPr lang="de-DE" dirty="0"/>
              <a:t>tatsächliche Hausarbeitstätigkeit im Zeitpunkt der Verwirklichung des haftungsbegründenden Ereignisses</a:t>
            </a:r>
          </a:p>
          <a:p>
            <a:pPr lvl="2"/>
            <a:r>
              <a:rPr lang="de-DE" dirty="0"/>
              <a:t>keine Ersatzpflicht eines Hausarbeitsschadens bei Personen, welche keine Hausarbeitstätigkeit nachweisen können</a:t>
            </a:r>
          </a:p>
          <a:p>
            <a:pPr lvl="1"/>
            <a:r>
              <a:rPr lang="de-DE" dirty="0"/>
              <a:t>überwiegend wahrscheinliche Weiterführung der tatsächlichen Hausarbeitstätigkeit</a:t>
            </a:r>
          </a:p>
          <a:p>
            <a:pPr lvl="2"/>
            <a:r>
              <a:rPr lang="de-DE" dirty="0"/>
              <a:t>keine Ersatzpflicht eines Hausarbeitsschadens bei Personen, welche überwiegend wahrscheinlich in der Zukunft keine hauswirtschaftlichen Leistungen erbracht hätten</a:t>
            </a:r>
          </a:p>
        </p:txBody>
      </p:sp>
      <p:sp>
        <p:nvSpPr>
          <p:cNvPr id="6" name="Foliennummernplatzhalter 5">
            <a:extLst>
              <a:ext uri="{FF2B5EF4-FFF2-40B4-BE49-F238E27FC236}">
                <a16:creationId xmlns:a16="http://schemas.microsoft.com/office/drawing/2014/main" id="{94AE3A9E-B8FD-2443-9A2E-1C7E0FF8C7BC}"/>
              </a:ext>
            </a:extLst>
          </p:cNvPr>
          <p:cNvSpPr>
            <a:spLocks noGrp="1"/>
          </p:cNvSpPr>
          <p:nvPr>
            <p:ph type="sldNum" sz="quarter" idx="4"/>
          </p:nvPr>
        </p:nvSpPr>
        <p:spPr/>
        <p:txBody>
          <a:bodyPr/>
          <a:lstStyle/>
          <a:p>
            <a:r>
              <a:rPr lang="de-DE"/>
              <a:t>FOLIE: </a:t>
            </a:r>
            <a:fld id="{33805792-EF90-4EEA-AAC4-FAF43562B6BE}" type="slidenum">
              <a:rPr lang="de-DE" smtClean="0"/>
              <a:pPr/>
              <a:t>12</a:t>
            </a:fld>
            <a:endParaRPr lang="de-DE" dirty="0"/>
          </a:p>
        </p:txBody>
      </p:sp>
    </p:spTree>
    <p:extLst>
      <p:ext uri="{BB962C8B-B14F-4D97-AF65-F5344CB8AC3E}">
        <p14:creationId xmlns:p14="http://schemas.microsoft.com/office/powerpoint/2010/main" val="748825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32992-4B9C-4D4C-A17D-93627799D500}"/>
              </a:ext>
            </a:extLst>
          </p:cNvPr>
          <p:cNvSpPr>
            <a:spLocks noGrp="1"/>
          </p:cNvSpPr>
          <p:nvPr>
            <p:ph type="title"/>
          </p:nvPr>
        </p:nvSpPr>
        <p:spPr/>
        <p:txBody>
          <a:bodyPr/>
          <a:lstStyle/>
          <a:p>
            <a:r>
              <a:rPr lang="de-DE" dirty="0"/>
              <a:t>Hausarbeitsschaden</a:t>
            </a:r>
          </a:p>
        </p:txBody>
      </p:sp>
      <p:sp>
        <p:nvSpPr>
          <p:cNvPr id="3" name="Datumsplatzhalter 2">
            <a:extLst>
              <a:ext uri="{FF2B5EF4-FFF2-40B4-BE49-F238E27FC236}">
                <a16:creationId xmlns:a16="http://schemas.microsoft.com/office/drawing/2014/main" id="{2DECDA1A-C93A-C54B-93A1-96D525E2FDB0}"/>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A62A0629-4F92-3C42-A7F4-F84C19DEA543}"/>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94AE3A9E-B8FD-2443-9A2E-1C7E0FF8C7BC}"/>
              </a:ext>
            </a:extLst>
          </p:cNvPr>
          <p:cNvSpPr>
            <a:spLocks noGrp="1"/>
          </p:cNvSpPr>
          <p:nvPr>
            <p:ph type="sldNum" sz="quarter" idx="4"/>
          </p:nvPr>
        </p:nvSpPr>
        <p:spPr/>
        <p:txBody>
          <a:bodyPr/>
          <a:lstStyle/>
          <a:p>
            <a:r>
              <a:rPr lang="de-DE"/>
              <a:t>FOLIE: </a:t>
            </a:r>
            <a:fld id="{33805792-EF90-4EEA-AAC4-FAF43562B6BE}" type="slidenum">
              <a:rPr lang="de-DE" smtClean="0"/>
              <a:pPr/>
              <a:t>13</a:t>
            </a:fld>
            <a:endParaRPr lang="de-DE" dirty="0"/>
          </a:p>
        </p:txBody>
      </p:sp>
      <p:sp>
        <p:nvSpPr>
          <p:cNvPr id="8" name="Inhaltsplatzhalter 7">
            <a:extLst>
              <a:ext uri="{FF2B5EF4-FFF2-40B4-BE49-F238E27FC236}">
                <a16:creationId xmlns:a16="http://schemas.microsoft.com/office/drawing/2014/main" id="{4DEF29CA-AB78-B245-8E77-D5D580145584}"/>
              </a:ext>
            </a:extLst>
          </p:cNvPr>
          <p:cNvSpPr>
            <a:spLocks noGrp="1"/>
          </p:cNvSpPr>
          <p:nvPr>
            <p:ph idx="1"/>
          </p:nvPr>
        </p:nvSpPr>
        <p:spPr/>
        <p:txBody>
          <a:bodyPr>
            <a:normAutofit/>
          </a:bodyPr>
          <a:lstStyle/>
          <a:p>
            <a:r>
              <a:rPr lang="de-DE" dirty="0"/>
              <a:t>tatsächliche Hausarbeitsunfähigkeit</a:t>
            </a:r>
          </a:p>
          <a:p>
            <a:pPr lvl="1"/>
            <a:r>
              <a:rPr lang="de-DE" dirty="0"/>
              <a:t>medizinische Tatsache</a:t>
            </a:r>
          </a:p>
          <a:p>
            <a:pPr lvl="1"/>
            <a:r>
              <a:rPr lang="de-DE" dirty="0"/>
              <a:t>je Hausarbeitskategorie</a:t>
            </a:r>
          </a:p>
          <a:p>
            <a:pPr lvl="1"/>
            <a:r>
              <a:rPr lang="de-DE" dirty="0"/>
              <a:t>unterschiedliche Beurteilung zwischen erwerblicher und hauswirtschaftlicher Arbeitsunfähigkeit ist zulässig</a:t>
            </a:r>
          </a:p>
          <a:p>
            <a:r>
              <a:rPr lang="de-DE" dirty="0"/>
              <a:t>Haushaltsführungsaufwand</a:t>
            </a:r>
          </a:p>
          <a:p>
            <a:pPr lvl="1"/>
            <a:r>
              <a:rPr lang="de-DE" dirty="0"/>
              <a:t>Aufwand im </a:t>
            </a:r>
            <a:r>
              <a:rPr lang="de-DE" dirty="0" err="1"/>
              <a:t>mutmasslich</a:t>
            </a:r>
            <a:r>
              <a:rPr lang="de-DE" dirty="0"/>
              <a:t> ohne Haftungsereignis geführten Haushalt (</a:t>
            </a:r>
            <a:r>
              <a:rPr lang="de-DE" dirty="0" err="1"/>
              <a:t>lucrum</a:t>
            </a:r>
            <a:r>
              <a:rPr lang="de-DE" dirty="0"/>
              <a:t> </a:t>
            </a:r>
            <a:r>
              <a:rPr lang="de-DE" dirty="0" err="1"/>
              <a:t>cessans</a:t>
            </a:r>
            <a:r>
              <a:rPr lang="de-DE" dirty="0"/>
              <a:t>) </a:t>
            </a:r>
          </a:p>
          <a:p>
            <a:pPr lvl="1"/>
            <a:r>
              <a:rPr lang="de-DE" dirty="0"/>
              <a:t>Aufwand im tatsächlich nach dem Haftungsereignis geführten Haushalt (</a:t>
            </a:r>
            <a:r>
              <a:rPr lang="de-DE" dirty="0" err="1"/>
              <a:t>damnum</a:t>
            </a:r>
            <a:r>
              <a:rPr lang="de-DE" dirty="0"/>
              <a:t> </a:t>
            </a:r>
            <a:r>
              <a:rPr lang="de-DE" dirty="0" err="1"/>
              <a:t>emergens</a:t>
            </a:r>
            <a:r>
              <a:rPr lang="de-DE" dirty="0"/>
              <a:t>)</a:t>
            </a:r>
          </a:p>
          <a:p>
            <a:pPr lvl="1"/>
            <a:endParaRPr lang="de-DE" dirty="0"/>
          </a:p>
        </p:txBody>
      </p:sp>
    </p:spTree>
    <p:extLst>
      <p:ext uri="{BB962C8B-B14F-4D97-AF65-F5344CB8AC3E}">
        <p14:creationId xmlns:p14="http://schemas.microsoft.com/office/powerpoint/2010/main" val="670120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6A7233-7A44-BB41-B113-F05771F4D214}"/>
              </a:ext>
            </a:extLst>
          </p:cNvPr>
          <p:cNvSpPr>
            <a:spLocks noGrp="1"/>
          </p:cNvSpPr>
          <p:nvPr>
            <p:ph type="title"/>
          </p:nvPr>
        </p:nvSpPr>
        <p:spPr/>
        <p:txBody>
          <a:bodyPr/>
          <a:lstStyle/>
          <a:p>
            <a:r>
              <a:rPr lang="de-DE" dirty="0"/>
              <a:t>Hausarbeitsschaden</a:t>
            </a:r>
          </a:p>
        </p:txBody>
      </p:sp>
      <p:sp>
        <p:nvSpPr>
          <p:cNvPr id="3" name="Datumsplatzhalter 2">
            <a:extLst>
              <a:ext uri="{FF2B5EF4-FFF2-40B4-BE49-F238E27FC236}">
                <a16:creationId xmlns:a16="http://schemas.microsoft.com/office/drawing/2014/main" id="{90FBDF04-60C8-DC43-8F13-E55E8CB4621F}"/>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48F15B2C-034B-4B4E-867B-44F5695C667C}"/>
              </a:ext>
            </a:extLst>
          </p:cNvPr>
          <p:cNvSpPr>
            <a:spLocks noGrp="1"/>
          </p:cNvSpPr>
          <p:nvPr>
            <p:ph type="ftr" sz="quarter" idx="11"/>
          </p:nvPr>
        </p:nvSpPr>
        <p:spPr/>
        <p:txBody>
          <a:bodyPr/>
          <a:lstStyle/>
          <a:p>
            <a:r>
              <a:rPr lang="de-DE"/>
              <a:t>Hausarbeitsschaden im Schweizerischen Recht</a:t>
            </a:r>
            <a:endParaRPr lang="de-DE" dirty="0"/>
          </a:p>
        </p:txBody>
      </p:sp>
      <p:sp>
        <p:nvSpPr>
          <p:cNvPr id="5" name="Inhaltsplatzhalter 4">
            <a:extLst>
              <a:ext uri="{FF2B5EF4-FFF2-40B4-BE49-F238E27FC236}">
                <a16:creationId xmlns:a16="http://schemas.microsoft.com/office/drawing/2014/main" id="{99A90D83-7F9F-5D4F-AA46-4F7685E0F58A}"/>
              </a:ext>
            </a:extLst>
          </p:cNvPr>
          <p:cNvSpPr>
            <a:spLocks noGrp="1"/>
          </p:cNvSpPr>
          <p:nvPr>
            <p:ph idx="1"/>
          </p:nvPr>
        </p:nvSpPr>
        <p:spPr/>
        <p:txBody>
          <a:bodyPr/>
          <a:lstStyle/>
          <a:p>
            <a:r>
              <a:rPr lang="de-DE" dirty="0"/>
              <a:t>Haushaltsführungsaufwand</a:t>
            </a:r>
          </a:p>
          <a:p>
            <a:pPr lvl="1"/>
            <a:r>
              <a:rPr lang="de-DE" dirty="0"/>
              <a:t>geschädigte Person hätte ohne Haftungsereignis überdurchschnittlichen Haushalt geführt</a:t>
            </a:r>
          </a:p>
          <a:p>
            <a:pPr lvl="1"/>
            <a:r>
              <a:rPr lang="de-DE" dirty="0"/>
              <a:t>geschädigte Person benötigt nach dem Haftungsereignis einen überdurchschnittlichen Haushalt</a:t>
            </a:r>
          </a:p>
          <a:p>
            <a:pPr lvl="1"/>
            <a:r>
              <a:rPr lang="de-DE" dirty="0"/>
              <a:t>aktueller Lösungsansatz</a:t>
            </a:r>
          </a:p>
          <a:p>
            <a:pPr lvl="2"/>
            <a:r>
              <a:rPr lang="de-DE" dirty="0"/>
              <a:t>Hausarbeitsschaden: Zeitaufwand, den die verletzte Person im </a:t>
            </a:r>
            <a:r>
              <a:rPr lang="de-DE" dirty="0" err="1"/>
              <a:t>mutmasslich</a:t>
            </a:r>
            <a:r>
              <a:rPr lang="de-DE" dirty="0"/>
              <a:t> ohne Eintritt des haftungsbegründenden Ereignisses geführten Haushalt für sich und andere Angehörige erbracht hätte</a:t>
            </a:r>
          </a:p>
          <a:p>
            <a:pPr lvl="2"/>
            <a:r>
              <a:rPr lang="de-DE" dirty="0"/>
              <a:t>Betreuungs- und Pflegeschaden: verletzungsbedingt notwendiger hauswirtschaftlicher Mehraufwand ist zusätzlich zum Hausarbeitsschaden zu entschädigen</a:t>
            </a:r>
          </a:p>
        </p:txBody>
      </p:sp>
      <p:sp>
        <p:nvSpPr>
          <p:cNvPr id="6" name="Foliennummernplatzhalter 5">
            <a:extLst>
              <a:ext uri="{FF2B5EF4-FFF2-40B4-BE49-F238E27FC236}">
                <a16:creationId xmlns:a16="http://schemas.microsoft.com/office/drawing/2014/main" id="{6DF54A52-F0B4-C84C-A5FC-632026F880A7}"/>
              </a:ext>
            </a:extLst>
          </p:cNvPr>
          <p:cNvSpPr>
            <a:spLocks noGrp="1"/>
          </p:cNvSpPr>
          <p:nvPr>
            <p:ph type="sldNum" sz="quarter" idx="4"/>
          </p:nvPr>
        </p:nvSpPr>
        <p:spPr/>
        <p:txBody>
          <a:bodyPr/>
          <a:lstStyle/>
          <a:p>
            <a:r>
              <a:rPr lang="de-DE"/>
              <a:t>FOLIE: </a:t>
            </a:r>
            <a:fld id="{33805792-EF90-4EEA-AAC4-FAF43562B6BE}" type="slidenum">
              <a:rPr lang="de-DE" smtClean="0"/>
              <a:pPr/>
              <a:t>14</a:t>
            </a:fld>
            <a:endParaRPr lang="de-DE" dirty="0"/>
          </a:p>
        </p:txBody>
      </p:sp>
    </p:spTree>
    <p:extLst>
      <p:ext uri="{BB962C8B-B14F-4D97-AF65-F5344CB8AC3E}">
        <p14:creationId xmlns:p14="http://schemas.microsoft.com/office/powerpoint/2010/main" val="243176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6A7233-7A44-BB41-B113-F05771F4D214}"/>
              </a:ext>
            </a:extLst>
          </p:cNvPr>
          <p:cNvSpPr>
            <a:spLocks noGrp="1"/>
          </p:cNvSpPr>
          <p:nvPr>
            <p:ph type="title"/>
          </p:nvPr>
        </p:nvSpPr>
        <p:spPr/>
        <p:txBody>
          <a:bodyPr/>
          <a:lstStyle/>
          <a:p>
            <a:r>
              <a:rPr lang="de-DE" dirty="0"/>
              <a:t>Hausarbeitsschaden </a:t>
            </a:r>
          </a:p>
        </p:txBody>
      </p:sp>
      <p:sp>
        <p:nvSpPr>
          <p:cNvPr id="3" name="Datumsplatzhalter 2">
            <a:extLst>
              <a:ext uri="{FF2B5EF4-FFF2-40B4-BE49-F238E27FC236}">
                <a16:creationId xmlns:a16="http://schemas.microsoft.com/office/drawing/2014/main" id="{90FBDF04-60C8-DC43-8F13-E55E8CB4621F}"/>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48F15B2C-034B-4B4E-867B-44F5695C667C}"/>
              </a:ext>
            </a:extLst>
          </p:cNvPr>
          <p:cNvSpPr>
            <a:spLocks noGrp="1"/>
          </p:cNvSpPr>
          <p:nvPr>
            <p:ph type="ftr" sz="quarter" idx="11"/>
          </p:nvPr>
        </p:nvSpPr>
        <p:spPr/>
        <p:txBody>
          <a:bodyPr/>
          <a:lstStyle/>
          <a:p>
            <a:r>
              <a:rPr lang="de-DE"/>
              <a:t>Hausarbeitsschaden im Schweizerischen Recht</a:t>
            </a:r>
            <a:endParaRPr lang="de-DE" dirty="0"/>
          </a:p>
        </p:txBody>
      </p:sp>
      <p:sp>
        <p:nvSpPr>
          <p:cNvPr id="5" name="Inhaltsplatzhalter 4">
            <a:extLst>
              <a:ext uri="{FF2B5EF4-FFF2-40B4-BE49-F238E27FC236}">
                <a16:creationId xmlns:a16="http://schemas.microsoft.com/office/drawing/2014/main" id="{99A90D83-7F9F-5D4F-AA46-4F7685E0F58A}"/>
              </a:ext>
            </a:extLst>
          </p:cNvPr>
          <p:cNvSpPr>
            <a:spLocks noGrp="1"/>
          </p:cNvSpPr>
          <p:nvPr>
            <p:ph idx="1"/>
          </p:nvPr>
        </p:nvSpPr>
        <p:spPr/>
        <p:txBody>
          <a:bodyPr/>
          <a:lstStyle/>
          <a:p>
            <a:r>
              <a:rPr lang="de-DE" dirty="0"/>
              <a:t>Nachweis des Haushaltsführungsaufwands</a:t>
            </a:r>
          </a:p>
          <a:p>
            <a:pPr lvl="1"/>
            <a:r>
              <a:rPr lang="de-DE" dirty="0"/>
              <a:t>1. Phase: Nachweis des Zeitaufwandes, der für die Führung des tatsächlichen Haushaltes benötigt wird, nach allgemeinen Beweisregeln</a:t>
            </a:r>
          </a:p>
          <a:p>
            <a:pPr lvl="1"/>
            <a:r>
              <a:rPr lang="de-DE" dirty="0"/>
              <a:t>2. Phase:  Nachweis des Zeitaufwandes, der für die Führung des tatsächlichen Haushaltes benötigt wird, jedoch Gewährung von Beweiserleichterungen</a:t>
            </a:r>
          </a:p>
          <a:p>
            <a:pPr lvl="1"/>
            <a:r>
              <a:rPr lang="de-DE" dirty="0"/>
              <a:t>3. Phase (seit BGE 129 III 135 = </a:t>
            </a:r>
            <a:r>
              <a:rPr lang="de-DE" dirty="0" err="1"/>
              <a:t>Pra</a:t>
            </a:r>
            <a:r>
              <a:rPr lang="de-DE" dirty="0"/>
              <a:t> 2003 Nr. 69):</a:t>
            </a:r>
          </a:p>
          <a:p>
            <a:pPr lvl="2"/>
            <a:r>
              <a:rPr lang="de-DE" dirty="0"/>
              <a:t>Wahlrecht der geschädigten Person zwischen der konkreten und der abstrakten Methode</a:t>
            </a:r>
          </a:p>
          <a:p>
            <a:pPr lvl="2"/>
            <a:r>
              <a:rPr lang="de-DE" dirty="0"/>
              <a:t>statistisch ausgewiesener durchschnittlicher Haushaltsführungsaufwand </a:t>
            </a:r>
            <a:r>
              <a:rPr lang="de-DE" dirty="0" err="1"/>
              <a:t>gemäss</a:t>
            </a:r>
            <a:r>
              <a:rPr lang="de-DE" dirty="0"/>
              <a:t> der schweizerischen Arbeitskräfteerhebung (SAKE)</a:t>
            </a:r>
          </a:p>
          <a:p>
            <a:pPr lvl="2"/>
            <a:r>
              <a:rPr lang="de-DE" dirty="0"/>
              <a:t>Bundesamt für Statistik erhebt alle 3 Jahre den hauswirtschaftlichen Zeitaufwand mit Bezug auf verschiedene Haushaltstypen </a:t>
            </a:r>
          </a:p>
        </p:txBody>
      </p:sp>
      <p:sp>
        <p:nvSpPr>
          <p:cNvPr id="6" name="Foliennummernplatzhalter 5">
            <a:extLst>
              <a:ext uri="{FF2B5EF4-FFF2-40B4-BE49-F238E27FC236}">
                <a16:creationId xmlns:a16="http://schemas.microsoft.com/office/drawing/2014/main" id="{6DF54A52-F0B4-C84C-A5FC-632026F880A7}"/>
              </a:ext>
            </a:extLst>
          </p:cNvPr>
          <p:cNvSpPr>
            <a:spLocks noGrp="1"/>
          </p:cNvSpPr>
          <p:nvPr>
            <p:ph type="sldNum" sz="quarter" idx="4"/>
          </p:nvPr>
        </p:nvSpPr>
        <p:spPr/>
        <p:txBody>
          <a:bodyPr/>
          <a:lstStyle/>
          <a:p>
            <a:r>
              <a:rPr lang="de-DE"/>
              <a:t>FOLIE: </a:t>
            </a:r>
            <a:fld id="{33805792-EF90-4EEA-AAC4-FAF43562B6BE}" type="slidenum">
              <a:rPr lang="de-DE" smtClean="0"/>
              <a:pPr/>
              <a:t>15</a:t>
            </a:fld>
            <a:endParaRPr lang="de-DE" dirty="0"/>
          </a:p>
        </p:txBody>
      </p:sp>
    </p:spTree>
    <p:extLst>
      <p:ext uri="{BB962C8B-B14F-4D97-AF65-F5344CB8AC3E}">
        <p14:creationId xmlns:p14="http://schemas.microsoft.com/office/powerpoint/2010/main" val="117684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3BD69-8DDE-7644-A5D1-E898541B565B}"/>
              </a:ext>
            </a:extLst>
          </p:cNvPr>
          <p:cNvSpPr>
            <a:spLocks noGrp="1"/>
          </p:cNvSpPr>
          <p:nvPr>
            <p:ph type="title"/>
          </p:nvPr>
        </p:nvSpPr>
        <p:spPr/>
        <p:txBody>
          <a:bodyPr/>
          <a:lstStyle/>
          <a:p>
            <a:r>
              <a:rPr lang="de-DE" dirty="0"/>
              <a:t>Hausarbeitsschaden </a:t>
            </a:r>
          </a:p>
        </p:txBody>
      </p:sp>
      <p:sp>
        <p:nvSpPr>
          <p:cNvPr id="3" name="Datumsplatzhalter 2">
            <a:extLst>
              <a:ext uri="{FF2B5EF4-FFF2-40B4-BE49-F238E27FC236}">
                <a16:creationId xmlns:a16="http://schemas.microsoft.com/office/drawing/2014/main" id="{4DEAB93F-5AF0-F443-8EF6-186D3E221585}"/>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5EE132CF-0798-A046-9767-5A02B9064E9D}"/>
              </a:ext>
            </a:extLst>
          </p:cNvPr>
          <p:cNvSpPr>
            <a:spLocks noGrp="1"/>
          </p:cNvSpPr>
          <p:nvPr>
            <p:ph type="ftr" sz="quarter" idx="11"/>
          </p:nvPr>
        </p:nvSpPr>
        <p:spPr/>
        <p:txBody>
          <a:bodyPr/>
          <a:lstStyle/>
          <a:p>
            <a:r>
              <a:rPr lang="de-DE"/>
              <a:t>Hausarbeitsschaden im Schweizerischen Recht</a:t>
            </a:r>
            <a:endParaRPr lang="de-DE" dirty="0"/>
          </a:p>
        </p:txBody>
      </p:sp>
      <p:sp>
        <p:nvSpPr>
          <p:cNvPr id="7" name="Foliennummernplatzhalter 6">
            <a:extLst>
              <a:ext uri="{FF2B5EF4-FFF2-40B4-BE49-F238E27FC236}">
                <a16:creationId xmlns:a16="http://schemas.microsoft.com/office/drawing/2014/main" id="{46EEEA38-3B43-344D-AE4B-AAE4FDAA2319}"/>
              </a:ext>
            </a:extLst>
          </p:cNvPr>
          <p:cNvSpPr>
            <a:spLocks noGrp="1"/>
          </p:cNvSpPr>
          <p:nvPr>
            <p:ph type="sldNum" sz="quarter" idx="4"/>
          </p:nvPr>
        </p:nvSpPr>
        <p:spPr/>
        <p:txBody>
          <a:bodyPr/>
          <a:lstStyle/>
          <a:p>
            <a:r>
              <a:rPr lang="de-DE"/>
              <a:t>FOLIE: </a:t>
            </a:r>
            <a:fld id="{33805792-EF90-4EEA-AAC4-FAF43562B6BE}" type="slidenum">
              <a:rPr lang="de-DE" smtClean="0"/>
              <a:pPr/>
              <a:t>16</a:t>
            </a:fld>
            <a:endParaRPr lang="de-DE" dirty="0"/>
          </a:p>
        </p:txBody>
      </p:sp>
      <p:sp>
        <p:nvSpPr>
          <p:cNvPr id="6" name="Inhaltsplatzhalter 5">
            <a:extLst>
              <a:ext uri="{FF2B5EF4-FFF2-40B4-BE49-F238E27FC236}">
                <a16:creationId xmlns:a16="http://schemas.microsoft.com/office/drawing/2014/main" id="{B676A4FC-60EC-B045-B7F4-D9E880ECE0CC}"/>
              </a:ext>
            </a:extLst>
          </p:cNvPr>
          <p:cNvSpPr>
            <a:spLocks noGrp="1"/>
          </p:cNvSpPr>
          <p:nvPr>
            <p:ph sz="half" idx="1"/>
          </p:nvPr>
        </p:nvSpPr>
        <p:spPr/>
        <p:txBody>
          <a:bodyPr>
            <a:normAutofit fontScale="77500" lnSpcReduction="20000"/>
          </a:bodyPr>
          <a:lstStyle/>
          <a:p>
            <a:r>
              <a:rPr lang="de-DE" dirty="0"/>
              <a:t>Hausarbeitskategorien</a:t>
            </a:r>
          </a:p>
          <a:p>
            <a:pPr lvl="1"/>
            <a:r>
              <a:rPr lang="de-DE" dirty="0"/>
              <a:t>Mahlzeiten zubereiten</a:t>
            </a:r>
          </a:p>
          <a:p>
            <a:pPr lvl="1"/>
            <a:r>
              <a:rPr lang="de-DE" dirty="0"/>
              <a:t>Abwaschen, Geschirr räumen, Tisch decken</a:t>
            </a:r>
          </a:p>
          <a:p>
            <a:pPr lvl="1"/>
            <a:r>
              <a:rPr lang="de-DE" dirty="0"/>
              <a:t>Einkaufen</a:t>
            </a:r>
          </a:p>
          <a:p>
            <a:pPr lvl="1"/>
            <a:r>
              <a:rPr lang="de-DE" dirty="0"/>
              <a:t>Putzen, aufräumen, betten usw. </a:t>
            </a:r>
          </a:p>
          <a:p>
            <a:pPr lvl="1"/>
            <a:r>
              <a:rPr lang="de-DE" dirty="0"/>
              <a:t>Waschen, bügeln</a:t>
            </a:r>
          </a:p>
          <a:p>
            <a:pPr lvl="1"/>
            <a:r>
              <a:rPr lang="de-DE" dirty="0"/>
              <a:t>Reparieren, renovieren, schneidern, stricken </a:t>
            </a:r>
          </a:p>
          <a:p>
            <a:pPr lvl="1"/>
            <a:r>
              <a:rPr lang="de-DE" dirty="0"/>
              <a:t>Haustierversorgung, Pflanzenpflege, Gartenarbeiten</a:t>
            </a:r>
          </a:p>
          <a:p>
            <a:pPr lvl="1"/>
            <a:r>
              <a:rPr lang="de-DE" dirty="0"/>
              <a:t>Administrative Arbeiten</a:t>
            </a:r>
          </a:p>
          <a:p>
            <a:pPr lvl="1"/>
            <a:r>
              <a:rPr lang="de-DE" dirty="0"/>
              <a:t>Kinder Essen geben, waschen, ins Bett bringen</a:t>
            </a:r>
          </a:p>
          <a:p>
            <a:pPr lvl="1"/>
            <a:r>
              <a:rPr lang="de-DE" dirty="0"/>
              <a:t>Mit Kindern spielen, Hausaufgaben machen </a:t>
            </a:r>
          </a:p>
          <a:p>
            <a:pPr lvl="1"/>
            <a:r>
              <a:rPr lang="de-DE" dirty="0"/>
              <a:t>Kinder begleiten, transportieren</a:t>
            </a:r>
          </a:p>
        </p:txBody>
      </p:sp>
      <p:sp>
        <p:nvSpPr>
          <p:cNvPr id="11" name="Inhaltsplatzhalter 10">
            <a:extLst>
              <a:ext uri="{FF2B5EF4-FFF2-40B4-BE49-F238E27FC236}">
                <a16:creationId xmlns:a16="http://schemas.microsoft.com/office/drawing/2014/main" id="{566960DE-0DFE-5643-BC5D-11E656F39C5A}"/>
              </a:ext>
            </a:extLst>
          </p:cNvPr>
          <p:cNvSpPr>
            <a:spLocks noGrp="1"/>
          </p:cNvSpPr>
          <p:nvPr>
            <p:ph sz="half" idx="2"/>
          </p:nvPr>
        </p:nvSpPr>
        <p:spPr/>
        <p:txBody>
          <a:bodyPr>
            <a:normAutofit fontScale="85000" lnSpcReduction="10000"/>
          </a:bodyPr>
          <a:lstStyle/>
          <a:p>
            <a:r>
              <a:rPr lang="de-DE" dirty="0"/>
              <a:t>Haushaltstypen</a:t>
            </a:r>
          </a:p>
          <a:p>
            <a:pPr lvl="1"/>
            <a:r>
              <a:rPr lang="de-DE" dirty="0"/>
              <a:t>Allein lebende Frauen  </a:t>
            </a:r>
          </a:p>
          <a:p>
            <a:pPr lvl="1"/>
            <a:r>
              <a:rPr lang="de-DE" dirty="0"/>
              <a:t>Allein lebende </a:t>
            </a:r>
            <a:r>
              <a:rPr lang="de-DE" dirty="0" err="1"/>
              <a:t>Männer</a:t>
            </a:r>
            <a:r>
              <a:rPr lang="de-DE" dirty="0"/>
              <a:t> </a:t>
            </a:r>
          </a:p>
          <a:p>
            <a:pPr lvl="1"/>
            <a:r>
              <a:rPr lang="de-DE" dirty="0"/>
              <a:t>Frauen in Paarhaushalten </a:t>
            </a:r>
          </a:p>
          <a:p>
            <a:pPr lvl="1"/>
            <a:r>
              <a:rPr lang="de-DE" dirty="0" err="1"/>
              <a:t>Männer</a:t>
            </a:r>
            <a:r>
              <a:rPr lang="de-DE" dirty="0"/>
              <a:t> in Paarhaushalten </a:t>
            </a:r>
          </a:p>
          <a:p>
            <a:pPr lvl="1"/>
            <a:r>
              <a:rPr lang="de-DE" dirty="0" err="1"/>
              <a:t>Mütter</a:t>
            </a:r>
            <a:r>
              <a:rPr lang="de-DE" dirty="0"/>
              <a:t> in Paarhaushalt-1 Kind </a:t>
            </a:r>
          </a:p>
          <a:p>
            <a:pPr lvl="1"/>
            <a:r>
              <a:rPr lang="de-DE" dirty="0" err="1"/>
              <a:t>Mütter</a:t>
            </a:r>
            <a:r>
              <a:rPr lang="de-DE" dirty="0"/>
              <a:t> in Paarhaushalt-2 Kinder </a:t>
            </a:r>
          </a:p>
          <a:p>
            <a:pPr lvl="1"/>
            <a:r>
              <a:rPr lang="de-DE" dirty="0" err="1"/>
              <a:t>Mütter</a:t>
            </a:r>
            <a:r>
              <a:rPr lang="de-DE" dirty="0"/>
              <a:t> in Paarhaushalt-3 Kinder und mehr </a:t>
            </a:r>
          </a:p>
          <a:p>
            <a:pPr lvl="1"/>
            <a:r>
              <a:rPr lang="de-DE" dirty="0" err="1"/>
              <a:t>Väter</a:t>
            </a:r>
            <a:r>
              <a:rPr lang="de-DE" dirty="0"/>
              <a:t> in Paarhaushalt-1 Kind </a:t>
            </a:r>
          </a:p>
          <a:p>
            <a:pPr lvl="1"/>
            <a:r>
              <a:rPr lang="de-DE" dirty="0" err="1"/>
              <a:t>Väter</a:t>
            </a:r>
            <a:r>
              <a:rPr lang="de-DE" dirty="0"/>
              <a:t> in Paarhaushalt-2 Kinder </a:t>
            </a:r>
          </a:p>
          <a:p>
            <a:pPr lvl="1"/>
            <a:r>
              <a:rPr lang="de-DE" dirty="0" err="1"/>
              <a:t>Väter</a:t>
            </a:r>
            <a:r>
              <a:rPr lang="de-DE" dirty="0"/>
              <a:t> in Paarhaushalt-3 Kinder und mehr </a:t>
            </a:r>
          </a:p>
          <a:p>
            <a:pPr lvl="1"/>
            <a:r>
              <a:rPr lang="de-DE" dirty="0"/>
              <a:t>Allein erziehende </a:t>
            </a:r>
            <a:r>
              <a:rPr lang="de-DE" dirty="0" err="1"/>
              <a:t>Mütter</a:t>
            </a:r>
            <a:r>
              <a:rPr lang="de-DE" dirty="0"/>
              <a:t> </a:t>
            </a:r>
          </a:p>
          <a:p>
            <a:pPr lvl="1"/>
            <a:r>
              <a:rPr lang="de-DE" dirty="0"/>
              <a:t>Allein erziehende </a:t>
            </a:r>
            <a:r>
              <a:rPr lang="de-DE" dirty="0" err="1"/>
              <a:t>Väter</a:t>
            </a:r>
            <a:r>
              <a:rPr lang="de-DE" dirty="0"/>
              <a:t> </a:t>
            </a:r>
          </a:p>
          <a:p>
            <a:pPr lvl="1"/>
            <a:endParaRPr lang="de-DE" dirty="0"/>
          </a:p>
          <a:p>
            <a:pPr lvl="1"/>
            <a:endParaRPr lang="de-DE" dirty="0"/>
          </a:p>
          <a:p>
            <a:endParaRPr lang="de-DE" dirty="0"/>
          </a:p>
        </p:txBody>
      </p:sp>
    </p:spTree>
    <p:extLst>
      <p:ext uri="{BB962C8B-B14F-4D97-AF65-F5344CB8AC3E}">
        <p14:creationId xmlns:p14="http://schemas.microsoft.com/office/powerpoint/2010/main" val="227372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3BD69-8DDE-7644-A5D1-E898541B565B}"/>
              </a:ext>
            </a:extLst>
          </p:cNvPr>
          <p:cNvSpPr>
            <a:spLocks noGrp="1"/>
          </p:cNvSpPr>
          <p:nvPr>
            <p:ph type="title"/>
          </p:nvPr>
        </p:nvSpPr>
        <p:spPr/>
        <p:txBody>
          <a:bodyPr/>
          <a:lstStyle/>
          <a:p>
            <a:r>
              <a:rPr lang="de-DE" dirty="0"/>
              <a:t>Hausarbeitsschaden </a:t>
            </a:r>
          </a:p>
        </p:txBody>
      </p:sp>
      <p:sp>
        <p:nvSpPr>
          <p:cNvPr id="3" name="Datumsplatzhalter 2">
            <a:extLst>
              <a:ext uri="{FF2B5EF4-FFF2-40B4-BE49-F238E27FC236}">
                <a16:creationId xmlns:a16="http://schemas.microsoft.com/office/drawing/2014/main" id="{4DEAB93F-5AF0-F443-8EF6-186D3E221585}"/>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5EE132CF-0798-A046-9767-5A02B9064E9D}"/>
              </a:ext>
            </a:extLst>
          </p:cNvPr>
          <p:cNvSpPr>
            <a:spLocks noGrp="1"/>
          </p:cNvSpPr>
          <p:nvPr>
            <p:ph type="ftr" sz="quarter" idx="11"/>
          </p:nvPr>
        </p:nvSpPr>
        <p:spPr/>
        <p:txBody>
          <a:bodyPr/>
          <a:lstStyle/>
          <a:p>
            <a:r>
              <a:rPr lang="de-DE"/>
              <a:t>Hausarbeitsschaden im Schweizerischen Recht</a:t>
            </a:r>
            <a:endParaRPr lang="de-DE" dirty="0"/>
          </a:p>
        </p:txBody>
      </p:sp>
      <p:sp>
        <p:nvSpPr>
          <p:cNvPr id="7" name="Foliennummernplatzhalter 6">
            <a:extLst>
              <a:ext uri="{FF2B5EF4-FFF2-40B4-BE49-F238E27FC236}">
                <a16:creationId xmlns:a16="http://schemas.microsoft.com/office/drawing/2014/main" id="{46EEEA38-3B43-344D-AE4B-AAE4FDAA2319}"/>
              </a:ext>
            </a:extLst>
          </p:cNvPr>
          <p:cNvSpPr>
            <a:spLocks noGrp="1"/>
          </p:cNvSpPr>
          <p:nvPr>
            <p:ph type="sldNum" sz="quarter" idx="4"/>
          </p:nvPr>
        </p:nvSpPr>
        <p:spPr/>
        <p:txBody>
          <a:bodyPr/>
          <a:lstStyle/>
          <a:p>
            <a:r>
              <a:rPr lang="de-DE"/>
              <a:t>FOLIE: </a:t>
            </a:r>
            <a:fld id="{33805792-EF90-4EEA-AAC4-FAF43562B6BE}" type="slidenum">
              <a:rPr lang="de-DE" smtClean="0"/>
              <a:pPr/>
              <a:t>17</a:t>
            </a:fld>
            <a:endParaRPr lang="de-DE" dirty="0"/>
          </a:p>
        </p:txBody>
      </p:sp>
      <p:pic>
        <p:nvPicPr>
          <p:cNvPr id="8" name="Inhaltsplatzhalter 7">
            <a:extLst>
              <a:ext uri="{FF2B5EF4-FFF2-40B4-BE49-F238E27FC236}">
                <a16:creationId xmlns:a16="http://schemas.microsoft.com/office/drawing/2014/main" id="{4799E933-1F4C-874E-A48E-4C70B25C037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91562" y="1434877"/>
            <a:ext cx="3350998" cy="4742086"/>
          </a:xfrm>
        </p:spPr>
      </p:pic>
      <p:sp>
        <p:nvSpPr>
          <p:cNvPr id="11" name="Inhaltsplatzhalter 10">
            <a:extLst>
              <a:ext uri="{FF2B5EF4-FFF2-40B4-BE49-F238E27FC236}">
                <a16:creationId xmlns:a16="http://schemas.microsoft.com/office/drawing/2014/main" id="{566960DE-0DFE-5643-BC5D-11E656F39C5A}"/>
              </a:ext>
            </a:extLst>
          </p:cNvPr>
          <p:cNvSpPr>
            <a:spLocks noGrp="1"/>
          </p:cNvSpPr>
          <p:nvPr>
            <p:ph sz="half" idx="2"/>
          </p:nvPr>
        </p:nvSpPr>
        <p:spPr/>
        <p:txBody>
          <a:bodyPr>
            <a:normAutofit/>
          </a:bodyPr>
          <a:lstStyle/>
          <a:p>
            <a:endParaRPr lang="de-DE" dirty="0"/>
          </a:p>
          <a:p>
            <a:endParaRPr lang="de-DE" dirty="0"/>
          </a:p>
        </p:txBody>
      </p:sp>
      <p:pic>
        <p:nvPicPr>
          <p:cNvPr id="10" name="Grafik 9">
            <a:extLst>
              <a:ext uri="{FF2B5EF4-FFF2-40B4-BE49-F238E27FC236}">
                <a16:creationId xmlns:a16="http://schemas.microsoft.com/office/drawing/2014/main" id="{A498E313-A2AF-1942-A6B8-B0AC61F10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878" y="1515807"/>
            <a:ext cx="3549580" cy="5023104"/>
          </a:xfrm>
          <a:prstGeom prst="rect">
            <a:avLst/>
          </a:prstGeom>
        </p:spPr>
      </p:pic>
    </p:spTree>
    <p:extLst>
      <p:ext uri="{BB962C8B-B14F-4D97-AF65-F5344CB8AC3E}">
        <p14:creationId xmlns:p14="http://schemas.microsoft.com/office/powerpoint/2010/main" val="3318586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3E0DB-263F-9340-829F-35B1083EC2C8}"/>
              </a:ext>
            </a:extLst>
          </p:cNvPr>
          <p:cNvSpPr>
            <a:spLocks noGrp="1"/>
          </p:cNvSpPr>
          <p:nvPr>
            <p:ph type="title"/>
          </p:nvPr>
        </p:nvSpPr>
        <p:spPr/>
        <p:txBody>
          <a:bodyPr/>
          <a:lstStyle/>
          <a:p>
            <a:r>
              <a:rPr lang="de-DE" dirty="0"/>
              <a:t>Hausarbeitsschaden </a:t>
            </a:r>
          </a:p>
        </p:txBody>
      </p:sp>
      <p:sp>
        <p:nvSpPr>
          <p:cNvPr id="3" name="Datumsplatzhalter 2">
            <a:extLst>
              <a:ext uri="{FF2B5EF4-FFF2-40B4-BE49-F238E27FC236}">
                <a16:creationId xmlns:a16="http://schemas.microsoft.com/office/drawing/2014/main" id="{56E990D3-F488-3945-AF37-7A0352B2A512}"/>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A54B6304-8EFF-BF41-8D84-5617FE8A3249}"/>
              </a:ext>
            </a:extLst>
          </p:cNvPr>
          <p:cNvSpPr>
            <a:spLocks noGrp="1"/>
          </p:cNvSpPr>
          <p:nvPr>
            <p:ph type="ftr" sz="quarter" idx="11"/>
          </p:nvPr>
        </p:nvSpPr>
        <p:spPr/>
        <p:txBody>
          <a:bodyPr/>
          <a:lstStyle/>
          <a:p>
            <a:r>
              <a:rPr lang="de-DE"/>
              <a:t>Hausarbeitsschaden im Schweizerischen Recht</a:t>
            </a:r>
            <a:endParaRPr lang="de-DE" dirty="0"/>
          </a:p>
        </p:txBody>
      </p:sp>
      <p:pic>
        <p:nvPicPr>
          <p:cNvPr id="7" name="Inhaltsplatzhalter 6">
            <a:extLst>
              <a:ext uri="{FF2B5EF4-FFF2-40B4-BE49-F238E27FC236}">
                <a16:creationId xmlns:a16="http://schemas.microsoft.com/office/drawing/2014/main" id="{4E569FC6-FE81-5848-9BC0-098E0E3F3202}"/>
              </a:ext>
            </a:extLst>
          </p:cNvPr>
          <p:cNvPicPr>
            <a:picLocks noGrp="1" noChangeAspect="1"/>
          </p:cNvPicPr>
          <p:nvPr>
            <p:ph idx="1"/>
          </p:nvPr>
        </p:nvPicPr>
        <p:blipFill>
          <a:blip r:embed="rId2"/>
          <a:stretch>
            <a:fillRect/>
          </a:stretch>
        </p:blipFill>
        <p:spPr>
          <a:xfrm>
            <a:off x="1450848" y="1753040"/>
            <a:ext cx="9058656" cy="4384390"/>
          </a:xfrm>
          <a:prstGeom prst="rect">
            <a:avLst/>
          </a:prstGeom>
        </p:spPr>
      </p:pic>
      <p:sp>
        <p:nvSpPr>
          <p:cNvPr id="6" name="Foliennummernplatzhalter 5">
            <a:extLst>
              <a:ext uri="{FF2B5EF4-FFF2-40B4-BE49-F238E27FC236}">
                <a16:creationId xmlns:a16="http://schemas.microsoft.com/office/drawing/2014/main" id="{2B7FBEB7-18E2-CE4C-8D0A-39DE702D1F7F}"/>
              </a:ext>
            </a:extLst>
          </p:cNvPr>
          <p:cNvSpPr>
            <a:spLocks noGrp="1"/>
          </p:cNvSpPr>
          <p:nvPr>
            <p:ph type="sldNum" sz="quarter" idx="4"/>
          </p:nvPr>
        </p:nvSpPr>
        <p:spPr/>
        <p:txBody>
          <a:bodyPr/>
          <a:lstStyle/>
          <a:p>
            <a:r>
              <a:rPr lang="de-DE"/>
              <a:t>FOLIE: </a:t>
            </a:r>
            <a:fld id="{33805792-EF90-4EEA-AAC4-FAF43562B6BE}" type="slidenum">
              <a:rPr lang="de-DE" smtClean="0"/>
              <a:pPr/>
              <a:t>18</a:t>
            </a:fld>
            <a:endParaRPr lang="de-DE" dirty="0"/>
          </a:p>
        </p:txBody>
      </p:sp>
    </p:spTree>
    <p:extLst>
      <p:ext uri="{BB962C8B-B14F-4D97-AF65-F5344CB8AC3E}">
        <p14:creationId xmlns:p14="http://schemas.microsoft.com/office/powerpoint/2010/main" val="1687486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3BD69-8DDE-7644-A5D1-E898541B565B}"/>
              </a:ext>
            </a:extLst>
          </p:cNvPr>
          <p:cNvSpPr>
            <a:spLocks noGrp="1"/>
          </p:cNvSpPr>
          <p:nvPr>
            <p:ph type="title"/>
          </p:nvPr>
        </p:nvSpPr>
        <p:spPr/>
        <p:txBody>
          <a:bodyPr/>
          <a:lstStyle/>
          <a:p>
            <a:r>
              <a:rPr lang="de-DE" dirty="0"/>
              <a:t>Hausarbeitsschaden </a:t>
            </a:r>
          </a:p>
        </p:txBody>
      </p:sp>
      <p:sp>
        <p:nvSpPr>
          <p:cNvPr id="3" name="Datumsplatzhalter 2">
            <a:extLst>
              <a:ext uri="{FF2B5EF4-FFF2-40B4-BE49-F238E27FC236}">
                <a16:creationId xmlns:a16="http://schemas.microsoft.com/office/drawing/2014/main" id="{4DEAB93F-5AF0-F443-8EF6-186D3E221585}"/>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5EE132CF-0798-A046-9767-5A02B9064E9D}"/>
              </a:ext>
            </a:extLst>
          </p:cNvPr>
          <p:cNvSpPr>
            <a:spLocks noGrp="1"/>
          </p:cNvSpPr>
          <p:nvPr>
            <p:ph type="ftr" sz="quarter" idx="11"/>
          </p:nvPr>
        </p:nvSpPr>
        <p:spPr/>
        <p:txBody>
          <a:bodyPr/>
          <a:lstStyle/>
          <a:p>
            <a:r>
              <a:rPr lang="de-DE"/>
              <a:t>Hausarbeitsschaden im Schweizerischen Recht</a:t>
            </a:r>
            <a:endParaRPr lang="de-DE" dirty="0"/>
          </a:p>
        </p:txBody>
      </p:sp>
      <p:sp>
        <p:nvSpPr>
          <p:cNvPr id="7" name="Foliennummernplatzhalter 6">
            <a:extLst>
              <a:ext uri="{FF2B5EF4-FFF2-40B4-BE49-F238E27FC236}">
                <a16:creationId xmlns:a16="http://schemas.microsoft.com/office/drawing/2014/main" id="{46EEEA38-3B43-344D-AE4B-AAE4FDAA2319}"/>
              </a:ext>
            </a:extLst>
          </p:cNvPr>
          <p:cNvSpPr>
            <a:spLocks noGrp="1"/>
          </p:cNvSpPr>
          <p:nvPr>
            <p:ph type="sldNum" sz="quarter" idx="4"/>
          </p:nvPr>
        </p:nvSpPr>
        <p:spPr/>
        <p:txBody>
          <a:bodyPr/>
          <a:lstStyle/>
          <a:p>
            <a:r>
              <a:rPr lang="de-DE"/>
              <a:t>FOLIE: </a:t>
            </a:r>
            <a:fld id="{33805792-EF90-4EEA-AAC4-FAF43562B6BE}" type="slidenum">
              <a:rPr lang="de-DE" smtClean="0"/>
              <a:pPr/>
              <a:t>19</a:t>
            </a:fld>
            <a:endParaRPr lang="de-DE" dirty="0"/>
          </a:p>
        </p:txBody>
      </p:sp>
      <p:sp>
        <p:nvSpPr>
          <p:cNvPr id="11" name="Inhaltsplatzhalter 10">
            <a:extLst>
              <a:ext uri="{FF2B5EF4-FFF2-40B4-BE49-F238E27FC236}">
                <a16:creationId xmlns:a16="http://schemas.microsoft.com/office/drawing/2014/main" id="{566960DE-0DFE-5643-BC5D-11E656F39C5A}"/>
              </a:ext>
            </a:extLst>
          </p:cNvPr>
          <p:cNvSpPr>
            <a:spLocks noGrp="1"/>
          </p:cNvSpPr>
          <p:nvPr>
            <p:ph sz="half" idx="2"/>
          </p:nvPr>
        </p:nvSpPr>
        <p:spPr/>
        <p:txBody>
          <a:bodyPr>
            <a:normAutofit/>
          </a:bodyPr>
          <a:lstStyle/>
          <a:p>
            <a:endParaRPr lang="de-DE" dirty="0"/>
          </a:p>
          <a:p>
            <a:endParaRPr lang="de-DE" dirty="0"/>
          </a:p>
        </p:txBody>
      </p:sp>
      <p:pic>
        <p:nvPicPr>
          <p:cNvPr id="12" name="Inhaltsplatzhalter 11">
            <a:extLst>
              <a:ext uri="{FF2B5EF4-FFF2-40B4-BE49-F238E27FC236}">
                <a16:creationId xmlns:a16="http://schemas.microsoft.com/office/drawing/2014/main" id="{A9394122-3E68-5340-835A-F9163BE983F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91561" y="1690688"/>
            <a:ext cx="3170229" cy="4486275"/>
          </a:xfrm>
        </p:spPr>
      </p:pic>
      <p:pic>
        <p:nvPicPr>
          <p:cNvPr id="14" name="Grafik 13">
            <a:extLst>
              <a:ext uri="{FF2B5EF4-FFF2-40B4-BE49-F238E27FC236}">
                <a16:creationId xmlns:a16="http://schemas.microsoft.com/office/drawing/2014/main" id="{2CB38EF8-7729-1E4A-8525-6C61C8F1F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279" y="1503933"/>
            <a:ext cx="3428964" cy="4852416"/>
          </a:xfrm>
          <a:prstGeom prst="rect">
            <a:avLst/>
          </a:prstGeom>
        </p:spPr>
      </p:pic>
    </p:spTree>
    <p:extLst>
      <p:ext uri="{BB962C8B-B14F-4D97-AF65-F5344CB8AC3E}">
        <p14:creationId xmlns:p14="http://schemas.microsoft.com/office/powerpoint/2010/main" val="56296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a:t>
            </a:r>
          </a:p>
        </p:txBody>
      </p:sp>
      <p:sp>
        <p:nvSpPr>
          <p:cNvPr id="3" name="Datumsplatzhalter 2"/>
          <p:cNvSpPr>
            <a:spLocks noGrp="1"/>
          </p:cNvSpPr>
          <p:nvPr>
            <p:ph type="dt" sz="half" idx="10"/>
          </p:nvPr>
        </p:nvSpPr>
        <p:spPr/>
        <p:txBody>
          <a:bodyPr/>
          <a:lstStyle/>
          <a:p>
            <a:r>
              <a:rPr lang="de-DE" dirty="0"/>
              <a:t>Hardy </a:t>
            </a:r>
            <a:r>
              <a:rPr lang="de-DE" dirty="0" err="1"/>
              <a:t>Landolt</a:t>
            </a:r>
            <a:endParaRPr lang="de-DE" dirty="0"/>
          </a:p>
        </p:txBody>
      </p:sp>
      <p:sp>
        <p:nvSpPr>
          <p:cNvPr id="4" name="Fußzeilenplatzhalter 3"/>
          <p:cNvSpPr>
            <a:spLocks noGrp="1"/>
          </p:cNvSpPr>
          <p:nvPr>
            <p:ph type="ftr" sz="quarter" idx="11"/>
          </p:nvPr>
        </p:nvSpPr>
        <p:spPr/>
        <p:txBody>
          <a:bodyPr/>
          <a:lstStyle/>
          <a:p>
            <a:r>
              <a:rPr lang="de-DE" dirty="0"/>
              <a:t>Hausarbeitsschaden: Schweizerische Lösungen</a:t>
            </a:r>
          </a:p>
        </p:txBody>
      </p:sp>
      <p:sp>
        <p:nvSpPr>
          <p:cNvPr id="5" name="Inhaltsplatzhalter 4"/>
          <p:cNvSpPr>
            <a:spLocks noGrp="1"/>
          </p:cNvSpPr>
          <p:nvPr>
            <p:ph idx="1"/>
          </p:nvPr>
        </p:nvSpPr>
        <p:spPr/>
        <p:txBody>
          <a:bodyPr/>
          <a:lstStyle/>
          <a:p>
            <a:r>
              <a:rPr lang="de-DE" dirty="0"/>
              <a:t>Unbezahlte Arbeit in der Schweiz</a:t>
            </a:r>
          </a:p>
          <a:p>
            <a:r>
              <a:rPr lang="de-DE" dirty="0"/>
              <a:t>Ersatzfähigkeit unentgeltlich geleisteter Hausarbeit</a:t>
            </a:r>
          </a:p>
          <a:p>
            <a:r>
              <a:rPr lang="de-DE" dirty="0"/>
              <a:t>Hausarbeitsschaden</a:t>
            </a:r>
          </a:p>
          <a:p>
            <a:r>
              <a:rPr lang="de-DE" dirty="0"/>
              <a:t>Versorgungsausfallschaden</a:t>
            </a:r>
          </a:p>
        </p:txBody>
      </p:sp>
      <p:sp>
        <p:nvSpPr>
          <p:cNvPr id="6" name="Foliennummernplatzhalter 5"/>
          <p:cNvSpPr>
            <a:spLocks noGrp="1"/>
          </p:cNvSpPr>
          <p:nvPr>
            <p:ph type="sldNum" sz="quarter" idx="4"/>
          </p:nvPr>
        </p:nvSpPr>
        <p:spPr/>
        <p:txBody>
          <a:bodyPr/>
          <a:lstStyle/>
          <a:p>
            <a:r>
              <a:rPr lang="de-DE"/>
              <a:t>FOLIE: </a:t>
            </a:r>
            <a:fld id="{33805792-EF90-4EEA-AAC4-FAF43562B6BE}" type="slidenum">
              <a:rPr lang="de-DE" smtClean="0"/>
              <a:pPr/>
              <a:t>2</a:t>
            </a:fld>
            <a:endParaRPr lang="de-DE" dirty="0"/>
          </a:p>
        </p:txBody>
      </p:sp>
    </p:spTree>
    <p:extLst>
      <p:ext uri="{BB962C8B-B14F-4D97-AF65-F5344CB8AC3E}">
        <p14:creationId xmlns:p14="http://schemas.microsoft.com/office/powerpoint/2010/main" val="246638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24EA2-F6D8-054D-AB8F-4427076705E6}"/>
              </a:ext>
            </a:extLst>
          </p:cNvPr>
          <p:cNvSpPr>
            <a:spLocks noGrp="1"/>
          </p:cNvSpPr>
          <p:nvPr>
            <p:ph type="title"/>
          </p:nvPr>
        </p:nvSpPr>
        <p:spPr/>
        <p:txBody>
          <a:bodyPr/>
          <a:lstStyle/>
          <a:p>
            <a:r>
              <a:rPr lang="de-DE" dirty="0"/>
              <a:t>Hausarbeitsschaden </a:t>
            </a:r>
          </a:p>
        </p:txBody>
      </p:sp>
      <p:sp>
        <p:nvSpPr>
          <p:cNvPr id="3" name="Datumsplatzhalter 2">
            <a:extLst>
              <a:ext uri="{FF2B5EF4-FFF2-40B4-BE49-F238E27FC236}">
                <a16:creationId xmlns:a16="http://schemas.microsoft.com/office/drawing/2014/main" id="{AEA7411C-5FDC-5740-8D79-2D18A83C51E3}"/>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063DA08F-FEC8-5946-B29D-A0665E4A57CD}"/>
              </a:ext>
            </a:extLst>
          </p:cNvPr>
          <p:cNvSpPr>
            <a:spLocks noGrp="1"/>
          </p:cNvSpPr>
          <p:nvPr>
            <p:ph type="ftr" sz="quarter" idx="11"/>
          </p:nvPr>
        </p:nvSpPr>
        <p:spPr/>
        <p:txBody>
          <a:bodyPr/>
          <a:lstStyle/>
          <a:p>
            <a:r>
              <a:rPr lang="de-DE"/>
              <a:t>Hausarbeitsschaden im Schweizerischen Recht</a:t>
            </a:r>
            <a:endParaRPr lang="de-DE" dirty="0"/>
          </a:p>
        </p:txBody>
      </p:sp>
      <p:pic>
        <p:nvPicPr>
          <p:cNvPr id="7" name="Inhaltsplatzhalter 6">
            <a:extLst>
              <a:ext uri="{FF2B5EF4-FFF2-40B4-BE49-F238E27FC236}">
                <a16:creationId xmlns:a16="http://schemas.microsoft.com/office/drawing/2014/main" id="{152430EE-A03B-1C43-918F-57B91C21D58B}"/>
              </a:ext>
            </a:extLst>
          </p:cNvPr>
          <p:cNvPicPr>
            <a:picLocks noGrp="1" noChangeAspect="1"/>
          </p:cNvPicPr>
          <p:nvPr>
            <p:ph idx="1"/>
          </p:nvPr>
        </p:nvPicPr>
        <p:blipFill>
          <a:blip r:embed="rId2"/>
          <a:stretch>
            <a:fillRect/>
          </a:stretch>
        </p:blipFill>
        <p:spPr>
          <a:xfrm>
            <a:off x="1712006" y="1594786"/>
            <a:ext cx="8767987" cy="4857465"/>
          </a:xfrm>
          <a:prstGeom prst="rect">
            <a:avLst/>
          </a:prstGeom>
        </p:spPr>
      </p:pic>
      <p:sp>
        <p:nvSpPr>
          <p:cNvPr id="6" name="Foliennummernplatzhalter 5">
            <a:extLst>
              <a:ext uri="{FF2B5EF4-FFF2-40B4-BE49-F238E27FC236}">
                <a16:creationId xmlns:a16="http://schemas.microsoft.com/office/drawing/2014/main" id="{9754BD2A-80C2-4D42-87FA-D13516B46677}"/>
              </a:ext>
            </a:extLst>
          </p:cNvPr>
          <p:cNvSpPr>
            <a:spLocks noGrp="1"/>
          </p:cNvSpPr>
          <p:nvPr>
            <p:ph type="sldNum" sz="quarter" idx="4"/>
          </p:nvPr>
        </p:nvSpPr>
        <p:spPr/>
        <p:txBody>
          <a:bodyPr/>
          <a:lstStyle/>
          <a:p>
            <a:r>
              <a:rPr lang="de-DE"/>
              <a:t>FOLIE: </a:t>
            </a:r>
            <a:fld id="{33805792-EF90-4EEA-AAC4-FAF43562B6BE}" type="slidenum">
              <a:rPr lang="de-DE" smtClean="0"/>
              <a:pPr/>
              <a:t>20</a:t>
            </a:fld>
            <a:endParaRPr lang="de-DE" dirty="0"/>
          </a:p>
        </p:txBody>
      </p:sp>
    </p:spTree>
    <p:extLst>
      <p:ext uri="{BB962C8B-B14F-4D97-AF65-F5344CB8AC3E}">
        <p14:creationId xmlns:p14="http://schemas.microsoft.com/office/powerpoint/2010/main" val="119175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3BD69-8DDE-7644-A5D1-E898541B565B}"/>
              </a:ext>
            </a:extLst>
          </p:cNvPr>
          <p:cNvSpPr>
            <a:spLocks noGrp="1"/>
          </p:cNvSpPr>
          <p:nvPr>
            <p:ph type="title"/>
          </p:nvPr>
        </p:nvSpPr>
        <p:spPr/>
        <p:txBody>
          <a:bodyPr/>
          <a:lstStyle/>
          <a:p>
            <a:r>
              <a:rPr lang="de-DE" dirty="0"/>
              <a:t>Hausarbeitsschaden </a:t>
            </a:r>
          </a:p>
        </p:txBody>
      </p:sp>
      <p:sp>
        <p:nvSpPr>
          <p:cNvPr id="3" name="Datumsplatzhalter 2">
            <a:extLst>
              <a:ext uri="{FF2B5EF4-FFF2-40B4-BE49-F238E27FC236}">
                <a16:creationId xmlns:a16="http://schemas.microsoft.com/office/drawing/2014/main" id="{4DEAB93F-5AF0-F443-8EF6-186D3E221585}"/>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5EE132CF-0798-A046-9767-5A02B9064E9D}"/>
              </a:ext>
            </a:extLst>
          </p:cNvPr>
          <p:cNvSpPr>
            <a:spLocks noGrp="1"/>
          </p:cNvSpPr>
          <p:nvPr>
            <p:ph type="ftr" sz="quarter" idx="11"/>
          </p:nvPr>
        </p:nvSpPr>
        <p:spPr/>
        <p:txBody>
          <a:bodyPr/>
          <a:lstStyle/>
          <a:p>
            <a:r>
              <a:rPr lang="de-DE"/>
              <a:t>Hausarbeitsschaden im Schweizerischen Recht</a:t>
            </a:r>
            <a:endParaRPr lang="de-DE" dirty="0"/>
          </a:p>
        </p:txBody>
      </p:sp>
      <p:sp>
        <p:nvSpPr>
          <p:cNvPr id="7" name="Foliennummernplatzhalter 6">
            <a:extLst>
              <a:ext uri="{FF2B5EF4-FFF2-40B4-BE49-F238E27FC236}">
                <a16:creationId xmlns:a16="http://schemas.microsoft.com/office/drawing/2014/main" id="{46EEEA38-3B43-344D-AE4B-AAE4FDAA2319}"/>
              </a:ext>
            </a:extLst>
          </p:cNvPr>
          <p:cNvSpPr>
            <a:spLocks noGrp="1"/>
          </p:cNvSpPr>
          <p:nvPr>
            <p:ph type="sldNum" sz="quarter" idx="4"/>
          </p:nvPr>
        </p:nvSpPr>
        <p:spPr/>
        <p:txBody>
          <a:bodyPr/>
          <a:lstStyle/>
          <a:p>
            <a:r>
              <a:rPr lang="de-DE"/>
              <a:t>FOLIE: </a:t>
            </a:r>
            <a:fld id="{33805792-EF90-4EEA-AAC4-FAF43562B6BE}" type="slidenum">
              <a:rPr lang="de-DE" smtClean="0"/>
              <a:pPr/>
              <a:t>21</a:t>
            </a:fld>
            <a:endParaRPr lang="de-DE" dirty="0"/>
          </a:p>
        </p:txBody>
      </p:sp>
      <p:sp>
        <p:nvSpPr>
          <p:cNvPr id="11" name="Inhaltsplatzhalter 10">
            <a:extLst>
              <a:ext uri="{FF2B5EF4-FFF2-40B4-BE49-F238E27FC236}">
                <a16:creationId xmlns:a16="http://schemas.microsoft.com/office/drawing/2014/main" id="{566960DE-0DFE-5643-BC5D-11E656F39C5A}"/>
              </a:ext>
            </a:extLst>
          </p:cNvPr>
          <p:cNvSpPr>
            <a:spLocks noGrp="1"/>
          </p:cNvSpPr>
          <p:nvPr>
            <p:ph sz="half" idx="2"/>
          </p:nvPr>
        </p:nvSpPr>
        <p:spPr/>
        <p:txBody>
          <a:bodyPr>
            <a:normAutofit/>
          </a:bodyPr>
          <a:lstStyle/>
          <a:p>
            <a:endParaRPr lang="de-DE" dirty="0"/>
          </a:p>
          <a:p>
            <a:endParaRPr lang="de-DE" dirty="0"/>
          </a:p>
        </p:txBody>
      </p:sp>
      <p:pic>
        <p:nvPicPr>
          <p:cNvPr id="9" name="Inhaltsplatzhalter 8">
            <a:extLst>
              <a:ext uri="{FF2B5EF4-FFF2-40B4-BE49-F238E27FC236}">
                <a16:creationId xmlns:a16="http://schemas.microsoft.com/office/drawing/2014/main" id="{5CDEE6F9-F376-0F4B-8490-E1CA7766728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68637" y="1429763"/>
            <a:ext cx="3764967" cy="5327903"/>
          </a:xfrm>
        </p:spPr>
      </p:pic>
      <p:pic>
        <p:nvPicPr>
          <p:cNvPr id="13" name="Grafik 12">
            <a:extLst>
              <a:ext uri="{FF2B5EF4-FFF2-40B4-BE49-F238E27FC236}">
                <a16:creationId xmlns:a16="http://schemas.microsoft.com/office/drawing/2014/main" id="{C7C588F2-DED2-D047-9EC6-A14423D59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398" y="1337342"/>
            <a:ext cx="3764967" cy="5327904"/>
          </a:xfrm>
          <a:prstGeom prst="rect">
            <a:avLst/>
          </a:prstGeom>
        </p:spPr>
      </p:pic>
    </p:spTree>
    <p:extLst>
      <p:ext uri="{BB962C8B-B14F-4D97-AF65-F5344CB8AC3E}">
        <p14:creationId xmlns:p14="http://schemas.microsoft.com/office/powerpoint/2010/main" val="1806579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4B85B7-0B04-AE43-9FD3-CC2715B1D54A}"/>
              </a:ext>
            </a:extLst>
          </p:cNvPr>
          <p:cNvSpPr>
            <a:spLocks noGrp="1"/>
          </p:cNvSpPr>
          <p:nvPr>
            <p:ph type="title"/>
          </p:nvPr>
        </p:nvSpPr>
        <p:spPr/>
        <p:txBody>
          <a:bodyPr/>
          <a:lstStyle/>
          <a:p>
            <a:r>
              <a:rPr lang="de-DE" dirty="0"/>
              <a:t>Hausarbeitsschaden </a:t>
            </a:r>
          </a:p>
        </p:txBody>
      </p:sp>
      <p:sp>
        <p:nvSpPr>
          <p:cNvPr id="3" name="Datumsplatzhalter 2">
            <a:extLst>
              <a:ext uri="{FF2B5EF4-FFF2-40B4-BE49-F238E27FC236}">
                <a16:creationId xmlns:a16="http://schemas.microsoft.com/office/drawing/2014/main" id="{12178593-9C4F-9246-ACB5-F99884042471}"/>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D3EE27E9-61EB-BB41-B16A-B2345502E425}"/>
              </a:ext>
            </a:extLst>
          </p:cNvPr>
          <p:cNvSpPr>
            <a:spLocks noGrp="1"/>
          </p:cNvSpPr>
          <p:nvPr>
            <p:ph type="ftr" sz="quarter" idx="11"/>
          </p:nvPr>
        </p:nvSpPr>
        <p:spPr/>
        <p:txBody>
          <a:bodyPr/>
          <a:lstStyle/>
          <a:p>
            <a:r>
              <a:rPr lang="de-DE"/>
              <a:t>Hausarbeitsschaden im Schweizerischen Recht</a:t>
            </a:r>
            <a:endParaRPr lang="de-DE" dirty="0"/>
          </a:p>
        </p:txBody>
      </p:sp>
      <p:pic>
        <p:nvPicPr>
          <p:cNvPr id="7" name="Inhaltsplatzhalter 6">
            <a:extLst>
              <a:ext uri="{FF2B5EF4-FFF2-40B4-BE49-F238E27FC236}">
                <a16:creationId xmlns:a16="http://schemas.microsoft.com/office/drawing/2014/main" id="{6D1BC852-E625-7048-B4FF-2D1861255AE1}"/>
              </a:ext>
            </a:extLst>
          </p:cNvPr>
          <p:cNvPicPr>
            <a:picLocks noGrp="1" noChangeAspect="1"/>
          </p:cNvPicPr>
          <p:nvPr>
            <p:ph idx="1"/>
          </p:nvPr>
        </p:nvPicPr>
        <p:blipFill>
          <a:blip r:embed="rId2"/>
          <a:stretch>
            <a:fillRect/>
          </a:stretch>
        </p:blipFill>
        <p:spPr>
          <a:xfrm>
            <a:off x="2898425" y="1690688"/>
            <a:ext cx="6395149" cy="4555097"/>
          </a:xfrm>
          <a:prstGeom prst="rect">
            <a:avLst/>
          </a:prstGeom>
        </p:spPr>
      </p:pic>
      <p:sp>
        <p:nvSpPr>
          <p:cNvPr id="6" name="Foliennummernplatzhalter 5">
            <a:extLst>
              <a:ext uri="{FF2B5EF4-FFF2-40B4-BE49-F238E27FC236}">
                <a16:creationId xmlns:a16="http://schemas.microsoft.com/office/drawing/2014/main" id="{90646937-F07A-9247-9CD8-CFEF7C864466}"/>
              </a:ext>
            </a:extLst>
          </p:cNvPr>
          <p:cNvSpPr>
            <a:spLocks noGrp="1"/>
          </p:cNvSpPr>
          <p:nvPr>
            <p:ph type="sldNum" sz="quarter" idx="4"/>
          </p:nvPr>
        </p:nvSpPr>
        <p:spPr/>
        <p:txBody>
          <a:bodyPr/>
          <a:lstStyle/>
          <a:p>
            <a:r>
              <a:rPr lang="de-DE"/>
              <a:t>FOLIE: </a:t>
            </a:r>
            <a:fld id="{33805792-EF90-4EEA-AAC4-FAF43562B6BE}" type="slidenum">
              <a:rPr lang="de-DE" smtClean="0"/>
              <a:pPr/>
              <a:t>22</a:t>
            </a:fld>
            <a:endParaRPr lang="de-DE" dirty="0"/>
          </a:p>
        </p:txBody>
      </p:sp>
    </p:spTree>
    <p:extLst>
      <p:ext uri="{BB962C8B-B14F-4D97-AF65-F5344CB8AC3E}">
        <p14:creationId xmlns:p14="http://schemas.microsoft.com/office/powerpoint/2010/main" val="284968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17746-28A7-2F4A-A55C-871E2875CBF2}"/>
              </a:ext>
            </a:extLst>
          </p:cNvPr>
          <p:cNvSpPr>
            <a:spLocks noGrp="1"/>
          </p:cNvSpPr>
          <p:nvPr>
            <p:ph type="title"/>
          </p:nvPr>
        </p:nvSpPr>
        <p:spPr/>
        <p:txBody>
          <a:bodyPr/>
          <a:lstStyle/>
          <a:p>
            <a:r>
              <a:rPr lang="de-DE" dirty="0"/>
              <a:t>Hausarbeitsschaden </a:t>
            </a:r>
          </a:p>
        </p:txBody>
      </p:sp>
      <p:sp>
        <p:nvSpPr>
          <p:cNvPr id="3" name="Datumsplatzhalter 2">
            <a:extLst>
              <a:ext uri="{FF2B5EF4-FFF2-40B4-BE49-F238E27FC236}">
                <a16:creationId xmlns:a16="http://schemas.microsoft.com/office/drawing/2014/main" id="{6AB793C5-C187-6548-A88F-5DE2230053EC}"/>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4E109FFD-3298-DA47-9115-FD8D5B7BC5EF}"/>
              </a:ext>
            </a:extLst>
          </p:cNvPr>
          <p:cNvSpPr>
            <a:spLocks noGrp="1"/>
          </p:cNvSpPr>
          <p:nvPr>
            <p:ph type="ftr" sz="quarter" idx="11"/>
          </p:nvPr>
        </p:nvSpPr>
        <p:spPr/>
        <p:txBody>
          <a:bodyPr/>
          <a:lstStyle/>
          <a:p>
            <a:r>
              <a:rPr lang="de-DE"/>
              <a:t>Hausarbeitsschaden im Schweizerischen Recht</a:t>
            </a:r>
            <a:endParaRPr lang="de-DE" dirty="0"/>
          </a:p>
        </p:txBody>
      </p:sp>
      <p:sp>
        <p:nvSpPr>
          <p:cNvPr id="5" name="Inhaltsplatzhalter 4">
            <a:extLst>
              <a:ext uri="{FF2B5EF4-FFF2-40B4-BE49-F238E27FC236}">
                <a16:creationId xmlns:a16="http://schemas.microsoft.com/office/drawing/2014/main" id="{D6CC3379-339F-2C41-8C32-8887EBCAA33F}"/>
              </a:ext>
            </a:extLst>
          </p:cNvPr>
          <p:cNvSpPr>
            <a:spLocks noGrp="1"/>
          </p:cNvSpPr>
          <p:nvPr>
            <p:ph idx="1"/>
          </p:nvPr>
        </p:nvSpPr>
        <p:spPr/>
        <p:txBody>
          <a:bodyPr>
            <a:normAutofit lnSpcReduction="10000"/>
          </a:bodyPr>
          <a:lstStyle/>
          <a:p>
            <a:r>
              <a:rPr lang="de-DE" dirty="0"/>
              <a:t>Anwendungsfragen im Zusammenhang mit den SAKE-Tabellen</a:t>
            </a:r>
          </a:p>
          <a:p>
            <a:pPr lvl="1"/>
            <a:r>
              <a:rPr lang="de-DE" dirty="0"/>
              <a:t> Beweisfragen</a:t>
            </a:r>
          </a:p>
          <a:p>
            <a:pPr lvl="2"/>
            <a:r>
              <a:rPr lang="de-DE" dirty="0"/>
              <a:t>bei Anwendung der abstrakten Methode nachzuweisende Tatsachen</a:t>
            </a:r>
          </a:p>
          <a:p>
            <a:pPr lvl="3"/>
            <a:r>
              <a:rPr lang="de-DE" dirty="0"/>
              <a:t>Haushaltstyp</a:t>
            </a:r>
          </a:p>
          <a:p>
            <a:pPr lvl="3"/>
            <a:r>
              <a:rPr lang="de-DE" dirty="0"/>
              <a:t>Alter</a:t>
            </a:r>
          </a:p>
          <a:p>
            <a:pPr lvl="3"/>
            <a:r>
              <a:rPr lang="de-DE" dirty="0"/>
              <a:t>Erwerbspensum</a:t>
            </a:r>
          </a:p>
          <a:p>
            <a:pPr lvl="2"/>
            <a:r>
              <a:rPr lang="de-DE" dirty="0"/>
              <a:t>Beweisgrad: strikter Beweis, Beweiserleichterungen (OR 42 II) oder statistische Erfahrungswerte als Erfahrungstatsache?</a:t>
            </a:r>
          </a:p>
          <a:p>
            <a:pPr lvl="1"/>
            <a:r>
              <a:rPr lang="de-DE" dirty="0"/>
              <a:t>keine passende Tabelle verfügbar</a:t>
            </a:r>
          </a:p>
          <a:p>
            <a:pPr lvl="2"/>
            <a:r>
              <a:rPr lang="de-DE" dirty="0"/>
              <a:t>analoge Anwendung vergleichbarer Tabellen, sicherheitshalber konkrete Methode</a:t>
            </a:r>
          </a:p>
          <a:p>
            <a:pPr lvl="1"/>
            <a:r>
              <a:rPr lang="de-DE" dirty="0"/>
              <a:t>konkreter Haushalt wird durch den statistischen Erfahrungswert nicht richtig abgebildet</a:t>
            </a:r>
          </a:p>
          <a:p>
            <a:pPr lvl="2"/>
            <a:r>
              <a:rPr lang="de-DE" dirty="0"/>
              <a:t>strikte Heranziehung des statistischen Haushaltsführungsaufwandes</a:t>
            </a:r>
          </a:p>
          <a:p>
            <a:pPr lvl="2"/>
            <a:endParaRPr lang="de-DE" dirty="0"/>
          </a:p>
        </p:txBody>
      </p:sp>
      <p:sp>
        <p:nvSpPr>
          <p:cNvPr id="6" name="Foliennummernplatzhalter 5">
            <a:extLst>
              <a:ext uri="{FF2B5EF4-FFF2-40B4-BE49-F238E27FC236}">
                <a16:creationId xmlns:a16="http://schemas.microsoft.com/office/drawing/2014/main" id="{4D002723-CEAD-A94B-8746-42564AA5C919}"/>
              </a:ext>
            </a:extLst>
          </p:cNvPr>
          <p:cNvSpPr>
            <a:spLocks noGrp="1"/>
          </p:cNvSpPr>
          <p:nvPr>
            <p:ph type="sldNum" sz="quarter" idx="4"/>
          </p:nvPr>
        </p:nvSpPr>
        <p:spPr/>
        <p:txBody>
          <a:bodyPr/>
          <a:lstStyle/>
          <a:p>
            <a:r>
              <a:rPr lang="de-DE"/>
              <a:t>FOLIE: </a:t>
            </a:r>
            <a:fld id="{33805792-EF90-4EEA-AAC4-FAF43562B6BE}" type="slidenum">
              <a:rPr lang="de-DE" smtClean="0"/>
              <a:pPr/>
              <a:t>23</a:t>
            </a:fld>
            <a:endParaRPr lang="de-DE" dirty="0"/>
          </a:p>
        </p:txBody>
      </p:sp>
    </p:spTree>
    <p:extLst>
      <p:ext uri="{BB962C8B-B14F-4D97-AF65-F5344CB8AC3E}">
        <p14:creationId xmlns:p14="http://schemas.microsoft.com/office/powerpoint/2010/main" val="3518199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17746-28A7-2F4A-A55C-871E2875CBF2}"/>
              </a:ext>
            </a:extLst>
          </p:cNvPr>
          <p:cNvSpPr>
            <a:spLocks noGrp="1"/>
          </p:cNvSpPr>
          <p:nvPr>
            <p:ph type="title"/>
          </p:nvPr>
        </p:nvSpPr>
        <p:spPr/>
        <p:txBody>
          <a:bodyPr/>
          <a:lstStyle/>
          <a:p>
            <a:r>
              <a:rPr lang="de-DE" dirty="0"/>
              <a:t>Hausarbeitsschaden </a:t>
            </a:r>
          </a:p>
        </p:txBody>
      </p:sp>
      <p:sp>
        <p:nvSpPr>
          <p:cNvPr id="3" name="Datumsplatzhalter 2">
            <a:extLst>
              <a:ext uri="{FF2B5EF4-FFF2-40B4-BE49-F238E27FC236}">
                <a16:creationId xmlns:a16="http://schemas.microsoft.com/office/drawing/2014/main" id="{6AB793C5-C187-6548-A88F-5DE2230053EC}"/>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4E109FFD-3298-DA47-9115-FD8D5B7BC5EF}"/>
              </a:ext>
            </a:extLst>
          </p:cNvPr>
          <p:cNvSpPr>
            <a:spLocks noGrp="1"/>
          </p:cNvSpPr>
          <p:nvPr>
            <p:ph type="ftr" sz="quarter" idx="11"/>
          </p:nvPr>
        </p:nvSpPr>
        <p:spPr/>
        <p:txBody>
          <a:bodyPr/>
          <a:lstStyle/>
          <a:p>
            <a:r>
              <a:rPr lang="de-DE"/>
              <a:t>Hausarbeitsschaden im Schweizerischen Recht</a:t>
            </a:r>
            <a:endParaRPr lang="de-DE" dirty="0"/>
          </a:p>
        </p:txBody>
      </p:sp>
      <p:sp>
        <p:nvSpPr>
          <p:cNvPr id="5" name="Inhaltsplatzhalter 4">
            <a:extLst>
              <a:ext uri="{FF2B5EF4-FFF2-40B4-BE49-F238E27FC236}">
                <a16:creationId xmlns:a16="http://schemas.microsoft.com/office/drawing/2014/main" id="{D6CC3379-339F-2C41-8C32-8887EBCAA33F}"/>
              </a:ext>
            </a:extLst>
          </p:cNvPr>
          <p:cNvSpPr>
            <a:spLocks noGrp="1"/>
          </p:cNvSpPr>
          <p:nvPr>
            <p:ph idx="1"/>
          </p:nvPr>
        </p:nvSpPr>
        <p:spPr/>
        <p:txBody>
          <a:bodyPr>
            <a:normAutofit/>
          </a:bodyPr>
          <a:lstStyle/>
          <a:p>
            <a:r>
              <a:rPr lang="de-DE" dirty="0"/>
              <a:t>monetäre Grundlage</a:t>
            </a:r>
          </a:p>
          <a:p>
            <a:pPr lvl="1"/>
            <a:r>
              <a:rPr lang="de-DE" dirty="0"/>
              <a:t>tatsächliche Kosten der Haushaltshilfe</a:t>
            </a:r>
          </a:p>
          <a:p>
            <a:pPr lvl="1"/>
            <a:r>
              <a:rPr lang="de-DE" dirty="0"/>
              <a:t>eingesparte Kosten einer hypothetischen Ersatzkraft (Nettolohn und Sozialversicherungsbeiträge zuzüglich Stellvertretungskosten)</a:t>
            </a:r>
          </a:p>
          <a:p>
            <a:pPr lvl="2"/>
            <a:r>
              <a:rPr lang="de-DE" dirty="0"/>
              <a:t>normativer Schadenersatz</a:t>
            </a:r>
          </a:p>
          <a:p>
            <a:pPr lvl="2"/>
            <a:r>
              <a:rPr lang="de-DE" dirty="0"/>
              <a:t>auch rückwirkend bzw. für den aufgelaufenen Schaden zulässig</a:t>
            </a:r>
          </a:p>
          <a:p>
            <a:pPr lvl="1"/>
            <a:r>
              <a:rPr lang="de-DE" dirty="0"/>
              <a:t>Erwerbsausfall der unentgeltlich arbeitenden Angehörigen?</a:t>
            </a:r>
          </a:p>
          <a:p>
            <a:pPr lvl="2"/>
            <a:r>
              <a:rPr lang="de-DE" dirty="0"/>
              <a:t>generelle Ablehnung beim Betreuungs- und Pflegeschaden (BGH VI ZR 377/17 vom 9. April 2019)</a:t>
            </a:r>
          </a:p>
          <a:p>
            <a:pPr lvl="2"/>
            <a:r>
              <a:rPr lang="de-DE" dirty="0"/>
              <a:t>Ersatzfähigkeit des konkret nachgewiesenen Erwerbsausfalles im Rahmen der konkreten Methode?</a:t>
            </a:r>
          </a:p>
          <a:p>
            <a:pPr lvl="3"/>
            <a:endParaRPr lang="de-DE" dirty="0"/>
          </a:p>
        </p:txBody>
      </p:sp>
      <p:sp>
        <p:nvSpPr>
          <p:cNvPr id="6" name="Foliennummernplatzhalter 5">
            <a:extLst>
              <a:ext uri="{FF2B5EF4-FFF2-40B4-BE49-F238E27FC236}">
                <a16:creationId xmlns:a16="http://schemas.microsoft.com/office/drawing/2014/main" id="{4D002723-CEAD-A94B-8746-42564AA5C919}"/>
              </a:ext>
            </a:extLst>
          </p:cNvPr>
          <p:cNvSpPr>
            <a:spLocks noGrp="1"/>
          </p:cNvSpPr>
          <p:nvPr>
            <p:ph type="sldNum" sz="quarter" idx="4"/>
          </p:nvPr>
        </p:nvSpPr>
        <p:spPr/>
        <p:txBody>
          <a:bodyPr/>
          <a:lstStyle/>
          <a:p>
            <a:r>
              <a:rPr lang="de-DE"/>
              <a:t>FOLIE: </a:t>
            </a:r>
            <a:fld id="{33805792-EF90-4EEA-AAC4-FAF43562B6BE}" type="slidenum">
              <a:rPr lang="de-DE" smtClean="0"/>
              <a:pPr/>
              <a:t>24</a:t>
            </a:fld>
            <a:endParaRPr lang="de-DE" dirty="0"/>
          </a:p>
        </p:txBody>
      </p:sp>
    </p:spTree>
    <p:extLst>
      <p:ext uri="{BB962C8B-B14F-4D97-AF65-F5344CB8AC3E}">
        <p14:creationId xmlns:p14="http://schemas.microsoft.com/office/powerpoint/2010/main" val="2021584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04A31-1176-3845-9B98-30541CDFD0FD}"/>
              </a:ext>
            </a:extLst>
          </p:cNvPr>
          <p:cNvSpPr>
            <a:spLocks noGrp="1"/>
          </p:cNvSpPr>
          <p:nvPr>
            <p:ph type="title"/>
          </p:nvPr>
        </p:nvSpPr>
        <p:spPr/>
        <p:txBody>
          <a:bodyPr/>
          <a:lstStyle/>
          <a:p>
            <a:r>
              <a:rPr lang="de-DE" dirty="0"/>
              <a:t>Hausarbeitsschaden </a:t>
            </a:r>
          </a:p>
        </p:txBody>
      </p:sp>
      <p:sp>
        <p:nvSpPr>
          <p:cNvPr id="3" name="Datumsplatzhalter 2">
            <a:extLst>
              <a:ext uri="{FF2B5EF4-FFF2-40B4-BE49-F238E27FC236}">
                <a16:creationId xmlns:a16="http://schemas.microsoft.com/office/drawing/2014/main" id="{89D68AED-E565-044C-A7EE-10B17D3FDF9F}"/>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B39C5BDE-1964-B24F-9177-AAB2904DFEB3}"/>
              </a:ext>
            </a:extLst>
          </p:cNvPr>
          <p:cNvSpPr>
            <a:spLocks noGrp="1"/>
          </p:cNvSpPr>
          <p:nvPr>
            <p:ph type="ftr" sz="quarter" idx="11"/>
          </p:nvPr>
        </p:nvSpPr>
        <p:spPr/>
        <p:txBody>
          <a:bodyPr/>
          <a:lstStyle/>
          <a:p>
            <a:r>
              <a:rPr lang="de-DE"/>
              <a:t>Hausarbeitsschaden im Schweizerischen Recht</a:t>
            </a:r>
            <a:endParaRPr lang="de-DE" dirty="0"/>
          </a:p>
        </p:txBody>
      </p:sp>
      <p:sp>
        <p:nvSpPr>
          <p:cNvPr id="5" name="Inhaltsplatzhalter 4">
            <a:extLst>
              <a:ext uri="{FF2B5EF4-FFF2-40B4-BE49-F238E27FC236}">
                <a16:creationId xmlns:a16="http://schemas.microsoft.com/office/drawing/2014/main" id="{111E3283-D669-D542-8C93-6483C16E2949}"/>
              </a:ext>
            </a:extLst>
          </p:cNvPr>
          <p:cNvSpPr>
            <a:spLocks noGrp="1"/>
          </p:cNvSpPr>
          <p:nvPr>
            <p:ph idx="1"/>
          </p:nvPr>
        </p:nvSpPr>
        <p:spPr/>
        <p:txBody>
          <a:bodyPr/>
          <a:lstStyle/>
          <a:p>
            <a:r>
              <a:rPr lang="de-DE" dirty="0"/>
              <a:t>Stundenansatz</a:t>
            </a:r>
          </a:p>
          <a:p>
            <a:pPr lvl="1"/>
            <a:r>
              <a:rPr lang="de-DE" dirty="0"/>
              <a:t>Differenzierung zwischen städtischem und ländlichem Umfeld</a:t>
            </a:r>
          </a:p>
          <a:p>
            <a:pPr lvl="1"/>
            <a:r>
              <a:rPr lang="de-DE" dirty="0"/>
              <a:t>CHF 30 für städtisches Umfeld unverändert seit Jahrzehnten (beim aufgelaufenen Schaden)</a:t>
            </a:r>
          </a:p>
          <a:p>
            <a:pPr lvl="1"/>
            <a:r>
              <a:rPr lang="de-DE" dirty="0"/>
              <a:t>jährliche Reallohnerhöhung von einem Prozent bis Alter 65 der geschädigten Person (beim zukünftigen Schaden)</a:t>
            </a:r>
          </a:p>
          <a:p>
            <a:pPr lvl="1"/>
            <a:r>
              <a:rPr lang="de-DE" dirty="0"/>
              <a:t>Kapitalisierung nach Aktivität (früher Mittelwert zwischen Aktivität und Mortalität)</a:t>
            </a:r>
          </a:p>
          <a:p>
            <a:pPr lvl="1"/>
            <a:endParaRPr lang="de-DE" dirty="0"/>
          </a:p>
        </p:txBody>
      </p:sp>
      <p:sp>
        <p:nvSpPr>
          <p:cNvPr id="6" name="Foliennummernplatzhalter 5">
            <a:extLst>
              <a:ext uri="{FF2B5EF4-FFF2-40B4-BE49-F238E27FC236}">
                <a16:creationId xmlns:a16="http://schemas.microsoft.com/office/drawing/2014/main" id="{57B835C3-9900-4242-9352-92D3E303503E}"/>
              </a:ext>
            </a:extLst>
          </p:cNvPr>
          <p:cNvSpPr>
            <a:spLocks noGrp="1"/>
          </p:cNvSpPr>
          <p:nvPr>
            <p:ph type="sldNum" sz="quarter" idx="4"/>
          </p:nvPr>
        </p:nvSpPr>
        <p:spPr/>
        <p:txBody>
          <a:bodyPr/>
          <a:lstStyle/>
          <a:p>
            <a:r>
              <a:rPr lang="de-DE"/>
              <a:t>FOLIE: </a:t>
            </a:r>
            <a:fld id="{33805792-EF90-4EEA-AAC4-FAF43562B6BE}" type="slidenum">
              <a:rPr lang="de-DE" smtClean="0"/>
              <a:pPr/>
              <a:t>25</a:t>
            </a:fld>
            <a:endParaRPr lang="de-DE" dirty="0"/>
          </a:p>
        </p:txBody>
      </p:sp>
    </p:spTree>
    <p:extLst>
      <p:ext uri="{BB962C8B-B14F-4D97-AF65-F5344CB8AC3E}">
        <p14:creationId xmlns:p14="http://schemas.microsoft.com/office/powerpoint/2010/main" val="3810855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D2ECC-3A43-8344-AB28-00622887DDB9}"/>
              </a:ext>
            </a:extLst>
          </p:cNvPr>
          <p:cNvSpPr>
            <a:spLocks noGrp="1"/>
          </p:cNvSpPr>
          <p:nvPr>
            <p:ph type="title"/>
          </p:nvPr>
        </p:nvSpPr>
        <p:spPr/>
        <p:txBody>
          <a:bodyPr/>
          <a:lstStyle/>
          <a:p>
            <a:r>
              <a:rPr lang="de-DE" dirty="0"/>
              <a:t>Hausarbeitsschaden</a:t>
            </a:r>
          </a:p>
        </p:txBody>
      </p:sp>
      <p:sp>
        <p:nvSpPr>
          <p:cNvPr id="3" name="Datumsplatzhalter 2">
            <a:extLst>
              <a:ext uri="{FF2B5EF4-FFF2-40B4-BE49-F238E27FC236}">
                <a16:creationId xmlns:a16="http://schemas.microsoft.com/office/drawing/2014/main" id="{248C8F64-8AB0-8541-94B7-E7A35D45A038}"/>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B03B1959-E58E-C248-ADA7-D4CD81FB32D3}"/>
              </a:ext>
            </a:extLst>
          </p:cNvPr>
          <p:cNvSpPr>
            <a:spLocks noGrp="1"/>
          </p:cNvSpPr>
          <p:nvPr>
            <p:ph type="ftr" sz="quarter" idx="11"/>
          </p:nvPr>
        </p:nvSpPr>
        <p:spPr/>
        <p:txBody>
          <a:bodyPr/>
          <a:lstStyle/>
          <a:p>
            <a:r>
              <a:rPr lang="de-DE"/>
              <a:t>Hausarbeitsschaden im Schweizerischen Recht</a:t>
            </a:r>
            <a:endParaRPr lang="de-DE" dirty="0"/>
          </a:p>
        </p:txBody>
      </p:sp>
      <p:pic>
        <p:nvPicPr>
          <p:cNvPr id="8" name="Inhaltsplatzhalter 7">
            <a:extLst>
              <a:ext uri="{FF2B5EF4-FFF2-40B4-BE49-F238E27FC236}">
                <a16:creationId xmlns:a16="http://schemas.microsoft.com/office/drawing/2014/main" id="{4FEC6EAB-6939-6040-A3D9-2BF4A0CDE020}"/>
              </a:ext>
            </a:extLst>
          </p:cNvPr>
          <p:cNvPicPr>
            <a:picLocks noGrp="1" noChangeAspect="1"/>
          </p:cNvPicPr>
          <p:nvPr>
            <p:ph sz="half" idx="1"/>
          </p:nvPr>
        </p:nvPicPr>
        <p:blipFill>
          <a:blip r:embed="rId2"/>
          <a:stretch>
            <a:fillRect/>
          </a:stretch>
        </p:blipFill>
        <p:spPr>
          <a:xfrm>
            <a:off x="1036320" y="2283654"/>
            <a:ext cx="3378200" cy="3305394"/>
          </a:xfrm>
          <a:prstGeom prst="rect">
            <a:avLst/>
          </a:prstGeom>
        </p:spPr>
      </p:pic>
      <p:pic>
        <p:nvPicPr>
          <p:cNvPr id="10" name="Inhaltsplatzhalter 9" descr="Ein Bild, das Screenshot enthält.&#10;&#10;Automatisch generierte Beschreibung">
            <a:extLst>
              <a:ext uri="{FF2B5EF4-FFF2-40B4-BE49-F238E27FC236}">
                <a16:creationId xmlns:a16="http://schemas.microsoft.com/office/drawing/2014/main" id="{8B601924-0B93-B245-B36D-7BE6607C240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7543" y="2283654"/>
            <a:ext cx="6955175" cy="3305394"/>
          </a:xfrm>
        </p:spPr>
      </p:pic>
      <p:sp>
        <p:nvSpPr>
          <p:cNvPr id="7" name="Foliennummernplatzhalter 6">
            <a:extLst>
              <a:ext uri="{FF2B5EF4-FFF2-40B4-BE49-F238E27FC236}">
                <a16:creationId xmlns:a16="http://schemas.microsoft.com/office/drawing/2014/main" id="{32E2E4E5-BACF-F748-AB5B-37223015E0B0}"/>
              </a:ext>
            </a:extLst>
          </p:cNvPr>
          <p:cNvSpPr>
            <a:spLocks noGrp="1"/>
          </p:cNvSpPr>
          <p:nvPr>
            <p:ph type="sldNum" sz="quarter" idx="4"/>
          </p:nvPr>
        </p:nvSpPr>
        <p:spPr/>
        <p:txBody>
          <a:bodyPr/>
          <a:lstStyle/>
          <a:p>
            <a:r>
              <a:rPr lang="de-DE"/>
              <a:t>FOLIE: </a:t>
            </a:r>
            <a:fld id="{33805792-EF90-4EEA-AAC4-FAF43562B6BE}" type="slidenum">
              <a:rPr lang="de-DE" smtClean="0"/>
              <a:pPr/>
              <a:t>26</a:t>
            </a:fld>
            <a:endParaRPr lang="de-DE" dirty="0"/>
          </a:p>
        </p:txBody>
      </p:sp>
    </p:spTree>
    <p:extLst>
      <p:ext uri="{BB962C8B-B14F-4D97-AF65-F5344CB8AC3E}">
        <p14:creationId xmlns:p14="http://schemas.microsoft.com/office/powerpoint/2010/main" val="4102899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04A31-1176-3845-9B98-30541CDFD0FD}"/>
              </a:ext>
            </a:extLst>
          </p:cNvPr>
          <p:cNvSpPr>
            <a:spLocks noGrp="1"/>
          </p:cNvSpPr>
          <p:nvPr>
            <p:ph type="title"/>
          </p:nvPr>
        </p:nvSpPr>
        <p:spPr/>
        <p:txBody>
          <a:bodyPr/>
          <a:lstStyle/>
          <a:p>
            <a:r>
              <a:rPr lang="de-DE" dirty="0"/>
              <a:t>Hausarbeitsschaden</a:t>
            </a:r>
          </a:p>
        </p:txBody>
      </p:sp>
      <p:sp>
        <p:nvSpPr>
          <p:cNvPr id="3" name="Datumsplatzhalter 2">
            <a:extLst>
              <a:ext uri="{FF2B5EF4-FFF2-40B4-BE49-F238E27FC236}">
                <a16:creationId xmlns:a16="http://schemas.microsoft.com/office/drawing/2014/main" id="{89D68AED-E565-044C-A7EE-10B17D3FDF9F}"/>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B39C5BDE-1964-B24F-9177-AAB2904DFEB3}"/>
              </a:ext>
            </a:extLst>
          </p:cNvPr>
          <p:cNvSpPr>
            <a:spLocks noGrp="1"/>
          </p:cNvSpPr>
          <p:nvPr>
            <p:ph type="ftr" sz="quarter" idx="11"/>
          </p:nvPr>
        </p:nvSpPr>
        <p:spPr/>
        <p:txBody>
          <a:bodyPr/>
          <a:lstStyle/>
          <a:p>
            <a:r>
              <a:rPr lang="de-DE"/>
              <a:t>Hausarbeitsschaden im Schweizerischen Recht</a:t>
            </a:r>
            <a:endParaRPr lang="de-DE" dirty="0"/>
          </a:p>
        </p:txBody>
      </p:sp>
      <p:pic>
        <p:nvPicPr>
          <p:cNvPr id="8" name="Inhaltsplatzhalter 7" descr="Ein Bild, das Screenshot enthält.&#10;&#10;Automatisch generierte Beschreibung">
            <a:extLst>
              <a:ext uri="{FF2B5EF4-FFF2-40B4-BE49-F238E27FC236}">
                <a16:creationId xmlns:a16="http://schemas.microsoft.com/office/drawing/2014/main" id="{91B67A41-EAB4-4343-957C-03575E57D1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7981" y="1825625"/>
            <a:ext cx="9156037" cy="4351338"/>
          </a:xfrm>
        </p:spPr>
      </p:pic>
      <p:sp>
        <p:nvSpPr>
          <p:cNvPr id="6" name="Foliennummernplatzhalter 5">
            <a:extLst>
              <a:ext uri="{FF2B5EF4-FFF2-40B4-BE49-F238E27FC236}">
                <a16:creationId xmlns:a16="http://schemas.microsoft.com/office/drawing/2014/main" id="{57B835C3-9900-4242-9352-92D3E303503E}"/>
              </a:ext>
            </a:extLst>
          </p:cNvPr>
          <p:cNvSpPr>
            <a:spLocks noGrp="1"/>
          </p:cNvSpPr>
          <p:nvPr>
            <p:ph type="sldNum" sz="quarter" idx="4"/>
          </p:nvPr>
        </p:nvSpPr>
        <p:spPr/>
        <p:txBody>
          <a:bodyPr/>
          <a:lstStyle/>
          <a:p>
            <a:r>
              <a:rPr lang="de-DE"/>
              <a:t>FOLIE: </a:t>
            </a:r>
            <a:fld id="{33805792-EF90-4EEA-AAC4-FAF43562B6BE}" type="slidenum">
              <a:rPr lang="de-DE" smtClean="0"/>
              <a:pPr/>
              <a:t>27</a:t>
            </a:fld>
            <a:endParaRPr lang="de-DE" dirty="0"/>
          </a:p>
        </p:txBody>
      </p:sp>
    </p:spTree>
    <p:extLst>
      <p:ext uri="{BB962C8B-B14F-4D97-AF65-F5344CB8AC3E}">
        <p14:creationId xmlns:p14="http://schemas.microsoft.com/office/powerpoint/2010/main" val="712963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04A31-1176-3845-9B98-30541CDFD0FD}"/>
              </a:ext>
            </a:extLst>
          </p:cNvPr>
          <p:cNvSpPr>
            <a:spLocks noGrp="1"/>
          </p:cNvSpPr>
          <p:nvPr>
            <p:ph type="title"/>
          </p:nvPr>
        </p:nvSpPr>
        <p:spPr/>
        <p:txBody>
          <a:bodyPr/>
          <a:lstStyle/>
          <a:p>
            <a:r>
              <a:rPr lang="de-DE" dirty="0"/>
              <a:t>Hausarbeitsschaden</a:t>
            </a:r>
          </a:p>
        </p:txBody>
      </p:sp>
      <p:sp>
        <p:nvSpPr>
          <p:cNvPr id="3" name="Datumsplatzhalter 2">
            <a:extLst>
              <a:ext uri="{FF2B5EF4-FFF2-40B4-BE49-F238E27FC236}">
                <a16:creationId xmlns:a16="http://schemas.microsoft.com/office/drawing/2014/main" id="{89D68AED-E565-044C-A7EE-10B17D3FDF9F}"/>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B39C5BDE-1964-B24F-9177-AAB2904DFEB3}"/>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57B835C3-9900-4242-9352-92D3E303503E}"/>
              </a:ext>
            </a:extLst>
          </p:cNvPr>
          <p:cNvSpPr>
            <a:spLocks noGrp="1"/>
          </p:cNvSpPr>
          <p:nvPr>
            <p:ph type="sldNum" sz="quarter" idx="4"/>
          </p:nvPr>
        </p:nvSpPr>
        <p:spPr/>
        <p:txBody>
          <a:bodyPr/>
          <a:lstStyle/>
          <a:p>
            <a:r>
              <a:rPr lang="de-DE"/>
              <a:t>FOLIE: </a:t>
            </a:r>
            <a:fld id="{33805792-EF90-4EEA-AAC4-FAF43562B6BE}" type="slidenum">
              <a:rPr lang="de-DE" smtClean="0"/>
              <a:pPr/>
              <a:t>28</a:t>
            </a:fld>
            <a:endParaRPr lang="de-DE" dirty="0"/>
          </a:p>
        </p:txBody>
      </p:sp>
      <p:pic>
        <p:nvPicPr>
          <p:cNvPr id="9" name="Inhaltsplatzhalter 8" descr="Ein Bild, das Screenshot enthält.&#10;&#10;Automatisch generierte Beschreibung">
            <a:extLst>
              <a:ext uri="{FF2B5EF4-FFF2-40B4-BE49-F238E27FC236}">
                <a16:creationId xmlns:a16="http://schemas.microsoft.com/office/drawing/2014/main" id="{ACE6766B-17AB-494F-AD8B-CEB34A29B4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80352"/>
            <a:ext cx="10683240" cy="4106317"/>
          </a:xfrm>
        </p:spPr>
      </p:pic>
    </p:spTree>
    <p:extLst>
      <p:ext uri="{BB962C8B-B14F-4D97-AF65-F5344CB8AC3E}">
        <p14:creationId xmlns:p14="http://schemas.microsoft.com/office/powerpoint/2010/main" val="3898552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04A31-1176-3845-9B98-30541CDFD0FD}"/>
              </a:ext>
            </a:extLst>
          </p:cNvPr>
          <p:cNvSpPr>
            <a:spLocks noGrp="1"/>
          </p:cNvSpPr>
          <p:nvPr>
            <p:ph type="title"/>
          </p:nvPr>
        </p:nvSpPr>
        <p:spPr/>
        <p:txBody>
          <a:bodyPr/>
          <a:lstStyle/>
          <a:p>
            <a:r>
              <a:rPr lang="de-DE" dirty="0"/>
              <a:t>Berechnung des Hausarbeitsschadens</a:t>
            </a:r>
          </a:p>
        </p:txBody>
      </p:sp>
      <p:sp>
        <p:nvSpPr>
          <p:cNvPr id="3" name="Datumsplatzhalter 2">
            <a:extLst>
              <a:ext uri="{FF2B5EF4-FFF2-40B4-BE49-F238E27FC236}">
                <a16:creationId xmlns:a16="http://schemas.microsoft.com/office/drawing/2014/main" id="{89D68AED-E565-044C-A7EE-10B17D3FDF9F}"/>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B39C5BDE-1964-B24F-9177-AAB2904DFEB3}"/>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57B835C3-9900-4242-9352-92D3E303503E}"/>
              </a:ext>
            </a:extLst>
          </p:cNvPr>
          <p:cNvSpPr>
            <a:spLocks noGrp="1"/>
          </p:cNvSpPr>
          <p:nvPr>
            <p:ph type="sldNum" sz="quarter" idx="4"/>
          </p:nvPr>
        </p:nvSpPr>
        <p:spPr/>
        <p:txBody>
          <a:bodyPr/>
          <a:lstStyle/>
          <a:p>
            <a:r>
              <a:rPr lang="de-DE"/>
              <a:t>FOLIE: </a:t>
            </a:r>
            <a:fld id="{33805792-EF90-4EEA-AAC4-FAF43562B6BE}" type="slidenum">
              <a:rPr lang="de-DE" smtClean="0"/>
              <a:pPr/>
              <a:t>29</a:t>
            </a:fld>
            <a:endParaRPr lang="de-DE" dirty="0"/>
          </a:p>
        </p:txBody>
      </p:sp>
      <p:pic>
        <p:nvPicPr>
          <p:cNvPr id="10" name="Inhaltsplatzhalter 9" descr="Ein Bild, das Screenshot enthält.&#10;&#10;Automatisch generierte Beschreibung">
            <a:extLst>
              <a:ext uri="{FF2B5EF4-FFF2-40B4-BE49-F238E27FC236}">
                <a16:creationId xmlns:a16="http://schemas.microsoft.com/office/drawing/2014/main" id="{DBE93415-F5D6-9B4B-BCC0-D7564AC216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860" y="1827013"/>
            <a:ext cx="6854092" cy="4349949"/>
          </a:xfrm>
        </p:spPr>
      </p:pic>
    </p:spTree>
    <p:extLst>
      <p:ext uri="{BB962C8B-B14F-4D97-AF65-F5344CB8AC3E}">
        <p14:creationId xmlns:p14="http://schemas.microsoft.com/office/powerpoint/2010/main" val="299072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BCB02-CF17-7C40-84F3-F9605DF50675}"/>
              </a:ext>
            </a:extLst>
          </p:cNvPr>
          <p:cNvSpPr>
            <a:spLocks noGrp="1"/>
          </p:cNvSpPr>
          <p:nvPr>
            <p:ph type="title"/>
          </p:nvPr>
        </p:nvSpPr>
        <p:spPr/>
        <p:txBody>
          <a:bodyPr/>
          <a:lstStyle/>
          <a:p>
            <a:r>
              <a:rPr lang="de-DE" dirty="0"/>
              <a:t>Unbezahlte Arbeit</a:t>
            </a:r>
          </a:p>
        </p:txBody>
      </p:sp>
      <p:sp>
        <p:nvSpPr>
          <p:cNvPr id="3" name="Datumsplatzhalter 2">
            <a:extLst>
              <a:ext uri="{FF2B5EF4-FFF2-40B4-BE49-F238E27FC236}">
                <a16:creationId xmlns:a16="http://schemas.microsoft.com/office/drawing/2014/main" id="{80568C0A-BAB1-CC40-8F44-D6DC4C404CBB}"/>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8FC7B977-5AD6-0447-8ECF-BB8CF1809007}"/>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3B243C69-C82C-944E-8799-1FE013A3BA02}"/>
              </a:ext>
            </a:extLst>
          </p:cNvPr>
          <p:cNvSpPr>
            <a:spLocks noGrp="1"/>
          </p:cNvSpPr>
          <p:nvPr>
            <p:ph type="sldNum" sz="quarter" idx="4"/>
          </p:nvPr>
        </p:nvSpPr>
        <p:spPr/>
        <p:txBody>
          <a:bodyPr/>
          <a:lstStyle/>
          <a:p>
            <a:r>
              <a:rPr lang="de-DE"/>
              <a:t>FOLIE: </a:t>
            </a:r>
            <a:fld id="{33805792-EF90-4EEA-AAC4-FAF43562B6BE}" type="slidenum">
              <a:rPr lang="de-DE" smtClean="0"/>
              <a:pPr/>
              <a:t>3</a:t>
            </a:fld>
            <a:endParaRPr lang="de-DE" dirty="0"/>
          </a:p>
        </p:txBody>
      </p:sp>
      <p:pic>
        <p:nvPicPr>
          <p:cNvPr id="7" name="Inhaltsplatzhalter 8">
            <a:extLst>
              <a:ext uri="{FF2B5EF4-FFF2-40B4-BE49-F238E27FC236}">
                <a16:creationId xmlns:a16="http://schemas.microsoft.com/office/drawing/2014/main" id="{D39BED7C-FE66-0D4C-8562-3E464AFAC0B0}"/>
              </a:ext>
            </a:extLst>
          </p:cNvPr>
          <p:cNvPicPr>
            <a:picLocks noGrp="1" noChangeAspect="1"/>
          </p:cNvPicPr>
          <p:nvPr>
            <p:ph idx="1"/>
          </p:nvPr>
        </p:nvPicPr>
        <p:blipFill>
          <a:blip r:embed="rId2"/>
          <a:stretch>
            <a:fillRect/>
          </a:stretch>
        </p:blipFill>
        <p:spPr>
          <a:xfrm>
            <a:off x="1513020" y="1709182"/>
            <a:ext cx="9165959" cy="4647167"/>
          </a:xfrm>
        </p:spPr>
      </p:pic>
    </p:spTree>
    <p:extLst>
      <p:ext uri="{BB962C8B-B14F-4D97-AF65-F5344CB8AC3E}">
        <p14:creationId xmlns:p14="http://schemas.microsoft.com/office/powerpoint/2010/main" val="447923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04A31-1176-3845-9B98-30541CDFD0FD}"/>
              </a:ext>
            </a:extLst>
          </p:cNvPr>
          <p:cNvSpPr>
            <a:spLocks noGrp="1"/>
          </p:cNvSpPr>
          <p:nvPr>
            <p:ph type="title"/>
          </p:nvPr>
        </p:nvSpPr>
        <p:spPr/>
        <p:txBody>
          <a:bodyPr/>
          <a:lstStyle/>
          <a:p>
            <a:r>
              <a:rPr lang="de-DE" dirty="0"/>
              <a:t>Hausarbeitsschaden</a:t>
            </a:r>
          </a:p>
        </p:txBody>
      </p:sp>
      <p:sp>
        <p:nvSpPr>
          <p:cNvPr id="3" name="Datumsplatzhalter 2">
            <a:extLst>
              <a:ext uri="{FF2B5EF4-FFF2-40B4-BE49-F238E27FC236}">
                <a16:creationId xmlns:a16="http://schemas.microsoft.com/office/drawing/2014/main" id="{89D68AED-E565-044C-A7EE-10B17D3FDF9F}"/>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B39C5BDE-1964-B24F-9177-AAB2904DFEB3}"/>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57B835C3-9900-4242-9352-92D3E303503E}"/>
              </a:ext>
            </a:extLst>
          </p:cNvPr>
          <p:cNvSpPr>
            <a:spLocks noGrp="1"/>
          </p:cNvSpPr>
          <p:nvPr>
            <p:ph type="sldNum" sz="quarter" idx="4"/>
          </p:nvPr>
        </p:nvSpPr>
        <p:spPr/>
        <p:txBody>
          <a:bodyPr/>
          <a:lstStyle/>
          <a:p>
            <a:r>
              <a:rPr lang="de-DE"/>
              <a:t>FOLIE: </a:t>
            </a:r>
            <a:fld id="{33805792-EF90-4EEA-AAC4-FAF43562B6BE}" type="slidenum">
              <a:rPr lang="de-DE" smtClean="0"/>
              <a:pPr/>
              <a:t>30</a:t>
            </a:fld>
            <a:endParaRPr lang="de-DE" dirty="0"/>
          </a:p>
        </p:txBody>
      </p:sp>
      <p:pic>
        <p:nvPicPr>
          <p:cNvPr id="9" name="Inhaltsplatzhalter 8" descr="Ein Bild, das Screenshot enthält.&#10;&#10;Automatisch generierte Beschreibung">
            <a:extLst>
              <a:ext uri="{FF2B5EF4-FFF2-40B4-BE49-F238E27FC236}">
                <a16:creationId xmlns:a16="http://schemas.microsoft.com/office/drawing/2014/main" id="{F4D736B0-A4CA-4442-BB6B-FE9752698E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039732"/>
            <a:ext cx="10515600" cy="1923123"/>
          </a:xfrm>
        </p:spPr>
      </p:pic>
    </p:spTree>
    <p:extLst>
      <p:ext uri="{BB962C8B-B14F-4D97-AF65-F5344CB8AC3E}">
        <p14:creationId xmlns:p14="http://schemas.microsoft.com/office/powerpoint/2010/main" val="2847453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04A31-1176-3845-9B98-30541CDFD0FD}"/>
              </a:ext>
            </a:extLst>
          </p:cNvPr>
          <p:cNvSpPr>
            <a:spLocks noGrp="1"/>
          </p:cNvSpPr>
          <p:nvPr>
            <p:ph type="title"/>
          </p:nvPr>
        </p:nvSpPr>
        <p:spPr/>
        <p:txBody>
          <a:bodyPr/>
          <a:lstStyle/>
          <a:p>
            <a:r>
              <a:rPr lang="de-DE" dirty="0"/>
              <a:t>Hausarbeitsschaden</a:t>
            </a:r>
          </a:p>
        </p:txBody>
      </p:sp>
      <p:sp>
        <p:nvSpPr>
          <p:cNvPr id="3" name="Datumsplatzhalter 2">
            <a:extLst>
              <a:ext uri="{FF2B5EF4-FFF2-40B4-BE49-F238E27FC236}">
                <a16:creationId xmlns:a16="http://schemas.microsoft.com/office/drawing/2014/main" id="{89D68AED-E565-044C-A7EE-10B17D3FDF9F}"/>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B39C5BDE-1964-B24F-9177-AAB2904DFEB3}"/>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57B835C3-9900-4242-9352-92D3E303503E}"/>
              </a:ext>
            </a:extLst>
          </p:cNvPr>
          <p:cNvSpPr>
            <a:spLocks noGrp="1"/>
          </p:cNvSpPr>
          <p:nvPr>
            <p:ph type="sldNum" sz="quarter" idx="4"/>
          </p:nvPr>
        </p:nvSpPr>
        <p:spPr/>
        <p:txBody>
          <a:bodyPr/>
          <a:lstStyle/>
          <a:p>
            <a:r>
              <a:rPr lang="de-DE"/>
              <a:t>FOLIE: </a:t>
            </a:r>
            <a:fld id="{33805792-EF90-4EEA-AAC4-FAF43562B6BE}" type="slidenum">
              <a:rPr lang="de-DE" smtClean="0"/>
              <a:pPr/>
              <a:t>31</a:t>
            </a:fld>
            <a:endParaRPr lang="de-DE" dirty="0"/>
          </a:p>
        </p:txBody>
      </p:sp>
      <p:pic>
        <p:nvPicPr>
          <p:cNvPr id="10" name="Inhaltsplatzhalter 9" descr="Ein Bild, das Screenshot enthält.&#10;&#10;Automatisch generierte Beschreibung">
            <a:extLst>
              <a:ext uri="{FF2B5EF4-FFF2-40B4-BE49-F238E27FC236}">
                <a16:creationId xmlns:a16="http://schemas.microsoft.com/office/drawing/2014/main" id="{0011AF84-4C77-1F4D-A554-36D6BB0F9B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57783"/>
            <a:ext cx="10515600" cy="4087022"/>
          </a:xfrm>
        </p:spPr>
      </p:pic>
    </p:spTree>
    <p:extLst>
      <p:ext uri="{BB962C8B-B14F-4D97-AF65-F5344CB8AC3E}">
        <p14:creationId xmlns:p14="http://schemas.microsoft.com/office/powerpoint/2010/main" val="3457730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04A31-1176-3845-9B98-30541CDFD0FD}"/>
              </a:ext>
            </a:extLst>
          </p:cNvPr>
          <p:cNvSpPr>
            <a:spLocks noGrp="1"/>
          </p:cNvSpPr>
          <p:nvPr>
            <p:ph type="title"/>
          </p:nvPr>
        </p:nvSpPr>
        <p:spPr/>
        <p:txBody>
          <a:bodyPr/>
          <a:lstStyle/>
          <a:p>
            <a:r>
              <a:rPr lang="de-DE" dirty="0"/>
              <a:t>Hausarbeitsschaden</a:t>
            </a:r>
          </a:p>
        </p:txBody>
      </p:sp>
      <p:sp>
        <p:nvSpPr>
          <p:cNvPr id="3" name="Datumsplatzhalter 2">
            <a:extLst>
              <a:ext uri="{FF2B5EF4-FFF2-40B4-BE49-F238E27FC236}">
                <a16:creationId xmlns:a16="http://schemas.microsoft.com/office/drawing/2014/main" id="{89D68AED-E565-044C-A7EE-10B17D3FDF9F}"/>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B39C5BDE-1964-B24F-9177-AAB2904DFEB3}"/>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57B835C3-9900-4242-9352-92D3E303503E}"/>
              </a:ext>
            </a:extLst>
          </p:cNvPr>
          <p:cNvSpPr>
            <a:spLocks noGrp="1"/>
          </p:cNvSpPr>
          <p:nvPr>
            <p:ph type="sldNum" sz="quarter" idx="4"/>
          </p:nvPr>
        </p:nvSpPr>
        <p:spPr/>
        <p:txBody>
          <a:bodyPr/>
          <a:lstStyle/>
          <a:p>
            <a:r>
              <a:rPr lang="de-DE"/>
              <a:t>FOLIE: </a:t>
            </a:r>
            <a:fld id="{33805792-EF90-4EEA-AAC4-FAF43562B6BE}" type="slidenum">
              <a:rPr lang="de-DE" smtClean="0"/>
              <a:pPr/>
              <a:t>32</a:t>
            </a:fld>
            <a:endParaRPr lang="de-DE" dirty="0"/>
          </a:p>
        </p:txBody>
      </p:sp>
      <p:pic>
        <p:nvPicPr>
          <p:cNvPr id="8" name="Inhaltsplatzhalter 7">
            <a:extLst>
              <a:ext uri="{FF2B5EF4-FFF2-40B4-BE49-F238E27FC236}">
                <a16:creationId xmlns:a16="http://schemas.microsoft.com/office/drawing/2014/main" id="{40AC39A8-8BC7-1541-B78B-95FD3859A933}"/>
              </a:ext>
            </a:extLst>
          </p:cNvPr>
          <p:cNvPicPr>
            <a:picLocks noGrp="1" noChangeAspect="1"/>
          </p:cNvPicPr>
          <p:nvPr>
            <p:ph idx="1"/>
          </p:nvPr>
        </p:nvPicPr>
        <p:blipFill>
          <a:blip r:embed="rId2"/>
          <a:stretch>
            <a:fillRect/>
          </a:stretch>
        </p:blipFill>
        <p:spPr>
          <a:xfrm>
            <a:off x="2225369" y="1825625"/>
            <a:ext cx="7741261" cy="4351338"/>
          </a:xfrm>
          <a:prstGeom prst="rect">
            <a:avLst/>
          </a:prstGeom>
        </p:spPr>
      </p:pic>
    </p:spTree>
    <p:extLst>
      <p:ext uri="{BB962C8B-B14F-4D97-AF65-F5344CB8AC3E}">
        <p14:creationId xmlns:p14="http://schemas.microsoft.com/office/powerpoint/2010/main" val="1803718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04A31-1176-3845-9B98-30541CDFD0FD}"/>
              </a:ext>
            </a:extLst>
          </p:cNvPr>
          <p:cNvSpPr>
            <a:spLocks noGrp="1"/>
          </p:cNvSpPr>
          <p:nvPr>
            <p:ph type="title"/>
          </p:nvPr>
        </p:nvSpPr>
        <p:spPr/>
        <p:txBody>
          <a:bodyPr/>
          <a:lstStyle/>
          <a:p>
            <a:r>
              <a:rPr lang="de-DE" dirty="0"/>
              <a:t>Versorgungsausfallschaden</a:t>
            </a:r>
          </a:p>
        </p:txBody>
      </p:sp>
      <p:sp>
        <p:nvSpPr>
          <p:cNvPr id="3" name="Datumsplatzhalter 2">
            <a:extLst>
              <a:ext uri="{FF2B5EF4-FFF2-40B4-BE49-F238E27FC236}">
                <a16:creationId xmlns:a16="http://schemas.microsoft.com/office/drawing/2014/main" id="{89D68AED-E565-044C-A7EE-10B17D3FDF9F}"/>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B39C5BDE-1964-B24F-9177-AAB2904DFEB3}"/>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57B835C3-9900-4242-9352-92D3E303503E}"/>
              </a:ext>
            </a:extLst>
          </p:cNvPr>
          <p:cNvSpPr>
            <a:spLocks noGrp="1"/>
          </p:cNvSpPr>
          <p:nvPr>
            <p:ph type="sldNum" sz="quarter" idx="4"/>
          </p:nvPr>
        </p:nvSpPr>
        <p:spPr/>
        <p:txBody>
          <a:bodyPr/>
          <a:lstStyle/>
          <a:p>
            <a:r>
              <a:rPr lang="de-DE"/>
              <a:t>FOLIE: </a:t>
            </a:r>
            <a:fld id="{33805792-EF90-4EEA-AAC4-FAF43562B6BE}" type="slidenum">
              <a:rPr lang="de-DE" smtClean="0"/>
              <a:pPr/>
              <a:t>33</a:t>
            </a:fld>
            <a:endParaRPr lang="de-DE" dirty="0"/>
          </a:p>
        </p:txBody>
      </p:sp>
      <p:sp>
        <p:nvSpPr>
          <p:cNvPr id="7" name="Inhaltsplatzhalter 6">
            <a:extLst>
              <a:ext uri="{FF2B5EF4-FFF2-40B4-BE49-F238E27FC236}">
                <a16:creationId xmlns:a16="http://schemas.microsoft.com/office/drawing/2014/main" id="{1BA738F6-8605-C040-9EBC-5078E407DBAC}"/>
              </a:ext>
            </a:extLst>
          </p:cNvPr>
          <p:cNvSpPr>
            <a:spLocks noGrp="1"/>
          </p:cNvSpPr>
          <p:nvPr>
            <p:ph idx="1"/>
          </p:nvPr>
        </p:nvSpPr>
        <p:spPr/>
        <p:txBody>
          <a:bodyPr>
            <a:normAutofit fontScale="92500"/>
          </a:bodyPr>
          <a:lstStyle/>
          <a:p>
            <a:r>
              <a:rPr lang="de-DE" dirty="0"/>
              <a:t>Grundsatzurteil </a:t>
            </a:r>
            <a:r>
              <a:rPr lang="de-DE" dirty="0" err="1"/>
              <a:t>Blein</a:t>
            </a:r>
            <a:endParaRPr lang="de-DE" dirty="0"/>
          </a:p>
          <a:p>
            <a:pPr lvl="1"/>
            <a:r>
              <a:rPr lang="de-DE" dirty="0"/>
              <a:t>BGE 108 II 83 = </a:t>
            </a:r>
            <a:r>
              <a:rPr lang="de-DE" dirty="0" err="1"/>
              <a:t>Pra</a:t>
            </a:r>
            <a:r>
              <a:rPr lang="de-DE" dirty="0"/>
              <a:t> 1983 Nr. 54 E. 3a: „In Ermangelung genauer Angaben über den einzelnen Fall, die oft nur schwer gemacht und billigerweise nicht gefordert werden können, ist auf die soweit als möglich durch die vorhandenen Untersuchungen und Statistiken abgestützte Lebenserfahrung abzustellen.“</a:t>
            </a:r>
          </a:p>
          <a:p>
            <a:pPr lvl="1"/>
            <a:r>
              <a:rPr lang="de-DE" dirty="0"/>
              <a:t>U.a. Schulz/Borck/</a:t>
            </a:r>
            <a:r>
              <a:rPr lang="de-DE" dirty="0" err="1"/>
              <a:t>Hofman</a:t>
            </a:r>
            <a:r>
              <a:rPr lang="de-DE" dirty="0"/>
              <a:t>, Schadenersatz bei Ausfall von Frauen und Müttern im Haushalt, Karlsruhe 1978</a:t>
            </a:r>
          </a:p>
          <a:p>
            <a:r>
              <a:rPr lang="de-DE" dirty="0"/>
              <a:t>Uneinheitliche Praxis</a:t>
            </a:r>
          </a:p>
          <a:p>
            <a:pPr lvl="1"/>
            <a:r>
              <a:rPr lang="de-DE" dirty="0"/>
              <a:t>Quotenmethode: Erwerbseinkommen und monetärer Wert der Hausarbeit x Versorgungsquote (</a:t>
            </a:r>
            <a:r>
              <a:rPr lang="de-DE" dirty="0" err="1"/>
              <a:t>BGer</a:t>
            </a:r>
            <a:r>
              <a:rPr lang="de-DE" dirty="0"/>
              <a:t> 5C.7/2001 vom 20.07.2007)</a:t>
            </a:r>
          </a:p>
          <a:p>
            <a:pPr lvl="1"/>
            <a:r>
              <a:rPr lang="de-DE" dirty="0"/>
              <a:t>SAKE-Methode: </a:t>
            </a:r>
            <a:r>
              <a:rPr lang="de-DE" dirty="0" err="1"/>
              <a:t>Mutmasslicher</a:t>
            </a:r>
            <a:r>
              <a:rPr lang="de-DE" dirty="0"/>
              <a:t> Haushaltsführungsaufwand abzüglich Eigenversorgungsanteil</a:t>
            </a:r>
          </a:p>
        </p:txBody>
      </p:sp>
    </p:spTree>
    <p:extLst>
      <p:ext uri="{BB962C8B-B14F-4D97-AF65-F5344CB8AC3E}">
        <p14:creationId xmlns:p14="http://schemas.microsoft.com/office/powerpoint/2010/main" val="1348620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2B980-ECD3-AA4F-B96E-62907FCD14A1}"/>
              </a:ext>
            </a:extLst>
          </p:cNvPr>
          <p:cNvSpPr>
            <a:spLocks noGrp="1"/>
          </p:cNvSpPr>
          <p:nvPr>
            <p:ph type="title"/>
          </p:nvPr>
        </p:nvSpPr>
        <p:spPr/>
        <p:txBody>
          <a:bodyPr/>
          <a:lstStyle/>
          <a:p>
            <a:r>
              <a:rPr lang="de-DE" dirty="0"/>
              <a:t>Versorgungsausfallschaden</a:t>
            </a:r>
          </a:p>
        </p:txBody>
      </p:sp>
      <p:sp>
        <p:nvSpPr>
          <p:cNvPr id="3" name="Datumsplatzhalter 2">
            <a:extLst>
              <a:ext uri="{FF2B5EF4-FFF2-40B4-BE49-F238E27FC236}">
                <a16:creationId xmlns:a16="http://schemas.microsoft.com/office/drawing/2014/main" id="{C1EB72E0-A966-234A-B6D8-AC34080CF9CB}"/>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699CACED-C8A8-8E42-B38E-C5716D823ABF}"/>
              </a:ext>
            </a:extLst>
          </p:cNvPr>
          <p:cNvSpPr>
            <a:spLocks noGrp="1"/>
          </p:cNvSpPr>
          <p:nvPr>
            <p:ph type="ftr" sz="quarter" idx="11"/>
          </p:nvPr>
        </p:nvSpPr>
        <p:spPr/>
        <p:txBody>
          <a:bodyPr/>
          <a:lstStyle/>
          <a:p>
            <a:r>
              <a:rPr lang="de-DE"/>
              <a:t>Hausarbeitsschaden im Schweizerischen Recht</a:t>
            </a:r>
            <a:endParaRPr lang="de-DE" dirty="0"/>
          </a:p>
        </p:txBody>
      </p:sp>
      <p:pic>
        <p:nvPicPr>
          <p:cNvPr id="9" name="Inhaltsplatzhalter 8">
            <a:extLst>
              <a:ext uri="{FF2B5EF4-FFF2-40B4-BE49-F238E27FC236}">
                <a16:creationId xmlns:a16="http://schemas.microsoft.com/office/drawing/2014/main" id="{DD163D86-FAD7-A243-AE7B-2D3ADDB30D6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3043117"/>
            <a:ext cx="5181600" cy="1916354"/>
          </a:xfrm>
        </p:spPr>
      </p:pic>
      <p:pic>
        <p:nvPicPr>
          <p:cNvPr id="11" name="Inhaltsplatzhalter 10" descr="Ein Bild, das Text, Screenshot enthält.&#10;&#10;Automatisch generierte Beschreibung">
            <a:extLst>
              <a:ext uri="{FF2B5EF4-FFF2-40B4-BE49-F238E27FC236}">
                <a16:creationId xmlns:a16="http://schemas.microsoft.com/office/drawing/2014/main" id="{332C5BAA-C4A6-2F48-80BE-8D385B2BCA7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96016"/>
            <a:ext cx="5181600" cy="3810556"/>
          </a:xfrm>
        </p:spPr>
      </p:pic>
      <p:sp>
        <p:nvSpPr>
          <p:cNvPr id="7" name="Foliennummernplatzhalter 6">
            <a:extLst>
              <a:ext uri="{FF2B5EF4-FFF2-40B4-BE49-F238E27FC236}">
                <a16:creationId xmlns:a16="http://schemas.microsoft.com/office/drawing/2014/main" id="{E514D63B-ADEA-D94E-BE03-26BE7EAE40C3}"/>
              </a:ext>
            </a:extLst>
          </p:cNvPr>
          <p:cNvSpPr>
            <a:spLocks noGrp="1"/>
          </p:cNvSpPr>
          <p:nvPr>
            <p:ph type="sldNum" sz="quarter" idx="4"/>
          </p:nvPr>
        </p:nvSpPr>
        <p:spPr/>
        <p:txBody>
          <a:bodyPr/>
          <a:lstStyle/>
          <a:p>
            <a:r>
              <a:rPr lang="de-DE"/>
              <a:t>FOLIE: </a:t>
            </a:r>
            <a:fld id="{33805792-EF90-4EEA-AAC4-FAF43562B6BE}" type="slidenum">
              <a:rPr lang="de-DE" smtClean="0"/>
              <a:pPr/>
              <a:t>34</a:t>
            </a:fld>
            <a:endParaRPr lang="de-DE" dirty="0"/>
          </a:p>
        </p:txBody>
      </p:sp>
    </p:spTree>
    <p:extLst>
      <p:ext uri="{BB962C8B-B14F-4D97-AF65-F5344CB8AC3E}">
        <p14:creationId xmlns:p14="http://schemas.microsoft.com/office/powerpoint/2010/main" val="3914249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2B980-ECD3-AA4F-B96E-62907FCD14A1}"/>
              </a:ext>
            </a:extLst>
          </p:cNvPr>
          <p:cNvSpPr>
            <a:spLocks noGrp="1"/>
          </p:cNvSpPr>
          <p:nvPr>
            <p:ph type="title"/>
          </p:nvPr>
        </p:nvSpPr>
        <p:spPr/>
        <p:txBody>
          <a:bodyPr/>
          <a:lstStyle/>
          <a:p>
            <a:r>
              <a:rPr lang="de-DE" dirty="0"/>
              <a:t>Versorgungsausfallschaden</a:t>
            </a:r>
          </a:p>
        </p:txBody>
      </p:sp>
      <p:sp>
        <p:nvSpPr>
          <p:cNvPr id="3" name="Datumsplatzhalter 2">
            <a:extLst>
              <a:ext uri="{FF2B5EF4-FFF2-40B4-BE49-F238E27FC236}">
                <a16:creationId xmlns:a16="http://schemas.microsoft.com/office/drawing/2014/main" id="{C1EB72E0-A966-234A-B6D8-AC34080CF9CB}"/>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699CACED-C8A8-8E42-B38E-C5716D823ABF}"/>
              </a:ext>
            </a:extLst>
          </p:cNvPr>
          <p:cNvSpPr>
            <a:spLocks noGrp="1"/>
          </p:cNvSpPr>
          <p:nvPr>
            <p:ph type="ftr" sz="quarter" idx="11"/>
          </p:nvPr>
        </p:nvSpPr>
        <p:spPr/>
        <p:txBody>
          <a:bodyPr/>
          <a:lstStyle/>
          <a:p>
            <a:r>
              <a:rPr lang="de-DE"/>
              <a:t>Hausarbeitsschaden im Schweizerischen Recht</a:t>
            </a:r>
            <a:endParaRPr lang="de-DE" dirty="0"/>
          </a:p>
        </p:txBody>
      </p:sp>
      <p:sp>
        <p:nvSpPr>
          <p:cNvPr id="7" name="Foliennummernplatzhalter 6">
            <a:extLst>
              <a:ext uri="{FF2B5EF4-FFF2-40B4-BE49-F238E27FC236}">
                <a16:creationId xmlns:a16="http://schemas.microsoft.com/office/drawing/2014/main" id="{E514D63B-ADEA-D94E-BE03-26BE7EAE40C3}"/>
              </a:ext>
            </a:extLst>
          </p:cNvPr>
          <p:cNvSpPr>
            <a:spLocks noGrp="1"/>
          </p:cNvSpPr>
          <p:nvPr>
            <p:ph type="sldNum" sz="quarter" idx="4"/>
          </p:nvPr>
        </p:nvSpPr>
        <p:spPr/>
        <p:txBody>
          <a:bodyPr/>
          <a:lstStyle/>
          <a:p>
            <a:r>
              <a:rPr lang="de-DE"/>
              <a:t>FOLIE: </a:t>
            </a:r>
            <a:fld id="{33805792-EF90-4EEA-AAC4-FAF43562B6BE}" type="slidenum">
              <a:rPr lang="de-DE" smtClean="0"/>
              <a:pPr/>
              <a:t>35</a:t>
            </a:fld>
            <a:endParaRPr lang="de-DE" dirty="0"/>
          </a:p>
        </p:txBody>
      </p:sp>
      <p:pic>
        <p:nvPicPr>
          <p:cNvPr id="13" name="Inhaltsplatzhalter 12" descr="Ein Bild, das Karte, Text enthält.&#10;&#10;Automatisch generierte Beschreibung">
            <a:extLst>
              <a:ext uri="{FF2B5EF4-FFF2-40B4-BE49-F238E27FC236}">
                <a16:creationId xmlns:a16="http://schemas.microsoft.com/office/drawing/2014/main" id="{BA90D229-02AC-394D-A857-DC95FE71C2E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597080"/>
            <a:ext cx="5181600" cy="2808427"/>
          </a:xfrm>
        </p:spPr>
      </p:pic>
      <p:pic>
        <p:nvPicPr>
          <p:cNvPr id="15" name="Inhaltsplatzhalter 14" descr="Ein Bild, das Text enthält.&#10;&#10;Automatisch generierte Beschreibung">
            <a:extLst>
              <a:ext uri="{FF2B5EF4-FFF2-40B4-BE49-F238E27FC236}">
                <a16:creationId xmlns:a16="http://schemas.microsoft.com/office/drawing/2014/main" id="{9FEEAFFA-A4C8-F24E-A829-CE6CAB9F89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02363"/>
            <a:ext cx="5181600" cy="2797861"/>
          </a:xfrm>
        </p:spPr>
      </p:pic>
    </p:spTree>
    <p:extLst>
      <p:ext uri="{BB962C8B-B14F-4D97-AF65-F5344CB8AC3E}">
        <p14:creationId xmlns:p14="http://schemas.microsoft.com/office/powerpoint/2010/main" val="1128800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0F602-A132-7F46-868A-AA74E8376A4F}"/>
              </a:ext>
            </a:extLst>
          </p:cNvPr>
          <p:cNvSpPr>
            <a:spLocks noGrp="1"/>
          </p:cNvSpPr>
          <p:nvPr>
            <p:ph type="title"/>
          </p:nvPr>
        </p:nvSpPr>
        <p:spPr/>
        <p:txBody>
          <a:bodyPr/>
          <a:lstStyle/>
          <a:p>
            <a:r>
              <a:rPr lang="de-DE" dirty="0"/>
              <a:t>Versorgungsausfallschaden</a:t>
            </a:r>
          </a:p>
        </p:txBody>
      </p:sp>
      <p:sp>
        <p:nvSpPr>
          <p:cNvPr id="3" name="Datumsplatzhalter 2">
            <a:extLst>
              <a:ext uri="{FF2B5EF4-FFF2-40B4-BE49-F238E27FC236}">
                <a16:creationId xmlns:a16="http://schemas.microsoft.com/office/drawing/2014/main" id="{E5B93CA3-8645-8A44-9D87-CEF4AA1C72EC}"/>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0AE9B332-FB36-344C-9EE5-9794DB6B8010}"/>
              </a:ext>
            </a:extLst>
          </p:cNvPr>
          <p:cNvSpPr>
            <a:spLocks noGrp="1"/>
          </p:cNvSpPr>
          <p:nvPr>
            <p:ph type="ftr" sz="quarter" idx="11"/>
          </p:nvPr>
        </p:nvSpPr>
        <p:spPr/>
        <p:txBody>
          <a:bodyPr/>
          <a:lstStyle/>
          <a:p>
            <a:r>
              <a:rPr lang="de-DE"/>
              <a:t>Hausarbeitsschaden im Schweizerischen Recht</a:t>
            </a:r>
            <a:endParaRPr lang="de-DE" dirty="0"/>
          </a:p>
        </p:txBody>
      </p:sp>
      <p:pic>
        <p:nvPicPr>
          <p:cNvPr id="8" name="Inhaltsplatzhalter 7">
            <a:extLst>
              <a:ext uri="{FF2B5EF4-FFF2-40B4-BE49-F238E27FC236}">
                <a16:creationId xmlns:a16="http://schemas.microsoft.com/office/drawing/2014/main" id="{8515DA76-4185-4D43-A15A-795E4572AC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5652" y="2049531"/>
            <a:ext cx="7774940" cy="3947975"/>
          </a:xfrm>
        </p:spPr>
      </p:pic>
      <p:sp>
        <p:nvSpPr>
          <p:cNvPr id="6" name="Foliennummernplatzhalter 5">
            <a:extLst>
              <a:ext uri="{FF2B5EF4-FFF2-40B4-BE49-F238E27FC236}">
                <a16:creationId xmlns:a16="http://schemas.microsoft.com/office/drawing/2014/main" id="{FD74AF05-71D3-CE4C-BE72-19A6A79CC251}"/>
              </a:ext>
            </a:extLst>
          </p:cNvPr>
          <p:cNvSpPr>
            <a:spLocks noGrp="1"/>
          </p:cNvSpPr>
          <p:nvPr>
            <p:ph type="sldNum" sz="quarter" idx="4"/>
          </p:nvPr>
        </p:nvSpPr>
        <p:spPr/>
        <p:txBody>
          <a:bodyPr/>
          <a:lstStyle/>
          <a:p>
            <a:r>
              <a:rPr lang="de-DE"/>
              <a:t>FOLIE: </a:t>
            </a:r>
            <a:fld id="{33805792-EF90-4EEA-AAC4-FAF43562B6BE}" type="slidenum">
              <a:rPr lang="de-DE" smtClean="0"/>
              <a:pPr/>
              <a:t>36</a:t>
            </a:fld>
            <a:endParaRPr lang="de-DE" dirty="0"/>
          </a:p>
        </p:txBody>
      </p:sp>
    </p:spTree>
    <p:extLst>
      <p:ext uri="{BB962C8B-B14F-4D97-AF65-F5344CB8AC3E}">
        <p14:creationId xmlns:p14="http://schemas.microsoft.com/office/powerpoint/2010/main" val="2548848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985ED-00BF-AC47-87FE-3D3B9F5FB3F3}"/>
              </a:ext>
            </a:extLst>
          </p:cNvPr>
          <p:cNvSpPr>
            <a:spLocks noGrp="1"/>
          </p:cNvSpPr>
          <p:nvPr>
            <p:ph type="title"/>
          </p:nvPr>
        </p:nvSpPr>
        <p:spPr/>
        <p:txBody>
          <a:bodyPr/>
          <a:lstStyle/>
          <a:p>
            <a:r>
              <a:rPr lang="de-DE" dirty="0"/>
              <a:t>Versorgungsausfallschaden</a:t>
            </a:r>
          </a:p>
        </p:txBody>
      </p:sp>
      <p:sp>
        <p:nvSpPr>
          <p:cNvPr id="3" name="Datumsplatzhalter 2">
            <a:extLst>
              <a:ext uri="{FF2B5EF4-FFF2-40B4-BE49-F238E27FC236}">
                <a16:creationId xmlns:a16="http://schemas.microsoft.com/office/drawing/2014/main" id="{72F0A255-DC35-E44C-8DA6-EA596991C312}"/>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7C0F0351-220F-7642-A21E-9FA21F2A14A7}"/>
              </a:ext>
            </a:extLst>
          </p:cNvPr>
          <p:cNvSpPr>
            <a:spLocks noGrp="1"/>
          </p:cNvSpPr>
          <p:nvPr>
            <p:ph type="ftr" sz="quarter" idx="11"/>
          </p:nvPr>
        </p:nvSpPr>
        <p:spPr/>
        <p:txBody>
          <a:bodyPr/>
          <a:lstStyle/>
          <a:p>
            <a:r>
              <a:rPr lang="de-DE"/>
              <a:t>Hausarbeitsschaden im Schweizerischen Recht</a:t>
            </a:r>
            <a:endParaRPr lang="de-DE" dirty="0"/>
          </a:p>
        </p:txBody>
      </p:sp>
      <p:pic>
        <p:nvPicPr>
          <p:cNvPr id="8" name="Inhaltsplatzhalter 7" descr="Ein Bild, das Screenshot enthält.&#10;&#10;Automatisch generierte Beschreibung">
            <a:extLst>
              <a:ext uri="{FF2B5EF4-FFF2-40B4-BE49-F238E27FC236}">
                <a16:creationId xmlns:a16="http://schemas.microsoft.com/office/drawing/2014/main" id="{2C299FC2-1B3E-2645-A1BB-E6DF54F759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7638" y="2338133"/>
            <a:ext cx="10496723" cy="2938272"/>
          </a:xfrm>
        </p:spPr>
      </p:pic>
      <p:sp>
        <p:nvSpPr>
          <p:cNvPr id="6" name="Foliennummernplatzhalter 5">
            <a:extLst>
              <a:ext uri="{FF2B5EF4-FFF2-40B4-BE49-F238E27FC236}">
                <a16:creationId xmlns:a16="http://schemas.microsoft.com/office/drawing/2014/main" id="{1224F09E-51A8-3E4E-9572-9B7B55C3FD0C}"/>
              </a:ext>
            </a:extLst>
          </p:cNvPr>
          <p:cNvSpPr>
            <a:spLocks noGrp="1"/>
          </p:cNvSpPr>
          <p:nvPr>
            <p:ph type="sldNum" sz="quarter" idx="4"/>
          </p:nvPr>
        </p:nvSpPr>
        <p:spPr/>
        <p:txBody>
          <a:bodyPr/>
          <a:lstStyle/>
          <a:p>
            <a:r>
              <a:rPr lang="de-DE"/>
              <a:t>FOLIE: </a:t>
            </a:r>
            <a:fld id="{33805792-EF90-4EEA-AAC4-FAF43562B6BE}" type="slidenum">
              <a:rPr lang="de-DE" smtClean="0"/>
              <a:pPr/>
              <a:t>37</a:t>
            </a:fld>
            <a:endParaRPr lang="de-DE" dirty="0"/>
          </a:p>
        </p:txBody>
      </p:sp>
    </p:spTree>
    <p:extLst>
      <p:ext uri="{BB962C8B-B14F-4D97-AF65-F5344CB8AC3E}">
        <p14:creationId xmlns:p14="http://schemas.microsoft.com/office/powerpoint/2010/main" val="2622396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985ED-00BF-AC47-87FE-3D3B9F5FB3F3}"/>
              </a:ext>
            </a:extLst>
          </p:cNvPr>
          <p:cNvSpPr>
            <a:spLocks noGrp="1"/>
          </p:cNvSpPr>
          <p:nvPr>
            <p:ph type="title"/>
          </p:nvPr>
        </p:nvSpPr>
        <p:spPr/>
        <p:txBody>
          <a:bodyPr/>
          <a:lstStyle/>
          <a:p>
            <a:r>
              <a:rPr lang="de-DE" dirty="0"/>
              <a:t>Versorgungsausfallschaden</a:t>
            </a:r>
          </a:p>
        </p:txBody>
      </p:sp>
      <p:sp>
        <p:nvSpPr>
          <p:cNvPr id="3" name="Datumsplatzhalter 2">
            <a:extLst>
              <a:ext uri="{FF2B5EF4-FFF2-40B4-BE49-F238E27FC236}">
                <a16:creationId xmlns:a16="http://schemas.microsoft.com/office/drawing/2014/main" id="{72F0A255-DC35-E44C-8DA6-EA596991C312}"/>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7C0F0351-220F-7642-A21E-9FA21F2A14A7}"/>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1224F09E-51A8-3E4E-9572-9B7B55C3FD0C}"/>
              </a:ext>
            </a:extLst>
          </p:cNvPr>
          <p:cNvSpPr>
            <a:spLocks noGrp="1"/>
          </p:cNvSpPr>
          <p:nvPr>
            <p:ph type="sldNum" sz="quarter" idx="4"/>
          </p:nvPr>
        </p:nvSpPr>
        <p:spPr/>
        <p:txBody>
          <a:bodyPr/>
          <a:lstStyle/>
          <a:p>
            <a:r>
              <a:rPr lang="de-DE"/>
              <a:t>FOLIE: </a:t>
            </a:r>
            <a:fld id="{33805792-EF90-4EEA-AAC4-FAF43562B6BE}" type="slidenum">
              <a:rPr lang="de-DE" smtClean="0"/>
              <a:pPr/>
              <a:t>38</a:t>
            </a:fld>
            <a:endParaRPr lang="de-DE" dirty="0"/>
          </a:p>
        </p:txBody>
      </p:sp>
      <p:pic>
        <p:nvPicPr>
          <p:cNvPr id="14" name="Inhaltsplatzhalter 13" descr="Ein Bild, das Screenshot enthält.&#10;&#10;Automatisch generierte Beschreibung">
            <a:extLst>
              <a:ext uri="{FF2B5EF4-FFF2-40B4-BE49-F238E27FC236}">
                <a16:creationId xmlns:a16="http://schemas.microsoft.com/office/drawing/2014/main" id="{55757751-0D75-5C47-9DC1-FD2E54A5A0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5486" y="2011679"/>
            <a:ext cx="10201028" cy="3977589"/>
          </a:xfrm>
        </p:spPr>
      </p:pic>
    </p:spTree>
    <p:extLst>
      <p:ext uri="{BB962C8B-B14F-4D97-AF65-F5344CB8AC3E}">
        <p14:creationId xmlns:p14="http://schemas.microsoft.com/office/powerpoint/2010/main" val="1617037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985ED-00BF-AC47-87FE-3D3B9F5FB3F3}"/>
              </a:ext>
            </a:extLst>
          </p:cNvPr>
          <p:cNvSpPr>
            <a:spLocks noGrp="1"/>
          </p:cNvSpPr>
          <p:nvPr>
            <p:ph type="title"/>
          </p:nvPr>
        </p:nvSpPr>
        <p:spPr/>
        <p:txBody>
          <a:bodyPr/>
          <a:lstStyle/>
          <a:p>
            <a:r>
              <a:rPr lang="de-DE" dirty="0"/>
              <a:t>Versorgungsausfallschaden</a:t>
            </a:r>
          </a:p>
        </p:txBody>
      </p:sp>
      <p:sp>
        <p:nvSpPr>
          <p:cNvPr id="3" name="Datumsplatzhalter 2">
            <a:extLst>
              <a:ext uri="{FF2B5EF4-FFF2-40B4-BE49-F238E27FC236}">
                <a16:creationId xmlns:a16="http://schemas.microsoft.com/office/drawing/2014/main" id="{72F0A255-DC35-E44C-8DA6-EA596991C312}"/>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7C0F0351-220F-7642-A21E-9FA21F2A14A7}"/>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1224F09E-51A8-3E4E-9572-9B7B55C3FD0C}"/>
              </a:ext>
            </a:extLst>
          </p:cNvPr>
          <p:cNvSpPr>
            <a:spLocks noGrp="1"/>
          </p:cNvSpPr>
          <p:nvPr>
            <p:ph type="sldNum" sz="quarter" idx="4"/>
          </p:nvPr>
        </p:nvSpPr>
        <p:spPr/>
        <p:txBody>
          <a:bodyPr/>
          <a:lstStyle/>
          <a:p>
            <a:r>
              <a:rPr lang="de-DE"/>
              <a:t>FOLIE: </a:t>
            </a:r>
            <a:fld id="{33805792-EF90-4EEA-AAC4-FAF43562B6BE}" type="slidenum">
              <a:rPr lang="de-DE" smtClean="0"/>
              <a:pPr/>
              <a:t>39</a:t>
            </a:fld>
            <a:endParaRPr lang="de-DE" dirty="0"/>
          </a:p>
        </p:txBody>
      </p:sp>
      <p:pic>
        <p:nvPicPr>
          <p:cNvPr id="9" name="Inhaltsplatzhalter 8" descr="Ein Bild, das Screenshot enthält.&#10;&#10;Automatisch generierte Beschreibung">
            <a:extLst>
              <a:ext uri="{FF2B5EF4-FFF2-40B4-BE49-F238E27FC236}">
                <a16:creationId xmlns:a16="http://schemas.microsoft.com/office/drawing/2014/main" id="{2AB63FCE-30C1-774E-BC72-F56C01BE2A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6958" y="1788225"/>
            <a:ext cx="10318084" cy="4113746"/>
          </a:xfrm>
        </p:spPr>
      </p:pic>
    </p:spTree>
    <p:extLst>
      <p:ext uri="{BB962C8B-B14F-4D97-AF65-F5344CB8AC3E}">
        <p14:creationId xmlns:p14="http://schemas.microsoft.com/office/powerpoint/2010/main" val="340345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BCB02-CF17-7C40-84F3-F9605DF50675}"/>
              </a:ext>
            </a:extLst>
          </p:cNvPr>
          <p:cNvSpPr>
            <a:spLocks noGrp="1"/>
          </p:cNvSpPr>
          <p:nvPr>
            <p:ph type="title"/>
          </p:nvPr>
        </p:nvSpPr>
        <p:spPr/>
        <p:txBody>
          <a:bodyPr/>
          <a:lstStyle/>
          <a:p>
            <a:r>
              <a:rPr lang="de-DE" dirty="0"/>
              <a:t>Unbezahlte Arbeit</a:t>
            </a:r>
          </a:p>
        </p:txBody>
      </p:sp>
      <p:sp>
        <p:nvSpPr>
          <p:cNvPr id="3" name="Datumsplatzhalter 2">
            <a:extLst>
              <a:ext uri="{FF2B5EF4-FFF2-40B4-BE49-F238E27FC236}">
                <a16:creationId xmlns:a16="http://schemas.microsoft.com/office/drawing/2014/main" id="{80568C0A-BAB1-CC40-8F44-D6DC4C404CBB}"/>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8FC7B977-5AD6-0447-8ECF-BB8CF1809007}"/>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3B243C69-C82C-944E-8799-1FE013A3BA02}"/>
              </a:ext>
            </a:extLst>
          </p:cNvPr>
          <p:cNvSpPr>
            <a:spLocks noGrp="1"/>
          </p:cNvSpPr>
          <p:nvPr>
            <p:ph type="sldNum" sz="quarter" idx="4"/>
          </p:nvPr>
        </p:nvSpPr>
        <p:spPr/>
        <p:txBody>
          <a:bodyPr/>
          <a:lstStyle/>
          <a:p>
            <a:r>
              <a:rPr lang="de-DE"/>
              <a:t>FOLIE: </a:t>
            </a:r>
            <a:fld id="{33805792-EF90-4EEA-AAC4-FAF43562B6BE}" type="slidenum">
              <a:rPr lang="de-DE" smtClean="0"/>
              <a:pPr/>
              <a:t>4</a:t>
            </a:fld>
            <a:endParaRPr lang="de-DE" dirty="0"/>
          </a:p>
        </p:txBody>
      </p:sp>
      <p:pic>
        <p:nvPicPr>
          <p:cNvPr id="9" name="Inhaltsplatzhalter 4">
            <a:extLst>
              <a:ext uri="{FF2B5EF4-FFF2-40B4-BE49-F238E27FC236}">
                <a16:creationId xmlns:a16="http://schemas.microsoft.com/office/drawing/2014/main" id="{AEF829B3-963C-B64F-A00E-D383F7F05326}"/>
              </a:ext>
            </a:extLst>
          </p:cNvPr>
          <p:cNvPicPr>
            <a:picLocks noGrp="1" noChangeAspect="1"/>
          </p:cNvPicPr>
          <p:nvPr>
            <p:ph idx="1"/>
          </p:nvPr>
        </p:nvPicPr>
        <p:blipFill>
          <a:blip r:embed="rId2"/>
          <a:stretch>
            <a:fillRect/>
          </a:stretch>
        </p:blipFill>
        <p:spPr>
          <a:xfrm>
            <a:off x="3215148" y="1533017"/>
            <a:ext cx="5741046" cy="4575952"/>
          </a:xfrm>
        </p:spPr>
      </p:pic>
    </p:spTree>
    <p:extLst>
      <p:ext uri="{BB962C8B-B14F-4D97-AF65-F5344CB8AC3E}">
        <p14:creationId xmlns:p14="http://schemas.microsoft.com/office/powerpoint/2010/main" val="1367126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2B980-ECD3-AA4F-B96E-62907FCD14A1}"/>
              </a:ext>
            </a:extLst>
          </p:cNvPr>
          <p:cNvSpPr>
            <a:spLocks noGrp="1"/>
          </p:cNvSpPr>
          <p:nvPr>
            <p:ph type="title"/>
          </p:nvPr>
        </p:nvSpPr>
        <p:spPr/>
        <p:txBody>
          <a:bodyPr/>
          <a:lstStyle/>
          <a:p>
            <a:r>
              <a:rPr lang="de-DE"/>
              <a:t>Versorgungsausfallschaden</a:t>
            </a:r>
          </a:p>
        </p:txBody>
      </p:sp>
      <p:sp>
        <p:nvSpPr>
          <p:cNvPr id="3" name="Datumsplatzhalter 2">
            <a:extLst>
              <a:ext uri="{FF2B5EF4-FFF2-40B4-BE49-F238E27FC236}">
                <a16:creationId xmlns:a16="http://schemas.microsoft.com/office/drawing/2014/main" id="{C1EB72E0-A966-234A-B6D8-AC34080CF9CB}"/>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699CACED-C8A8-8E42-B38E-C5716D823ABF}"/>
              </a:ext>
            </a:extLst>
          </p:cNvPr>
          <p:cNvSpPr>
            <a:spLocks noGrp="1"/>
          </p:cNvSpPr>
          <p:nvPr>
            <p:ph type="ftr" sz="quarter" idx="11"/>
          </p:nvPr>
        </p:nvSpPr>
        <p:spPr/>
        <p:txBody>
          <a:bodyPr/>
          <a:lstStyle/>
          <a:p>
            <a:r>
              <a:rPr lang="de-DE"/>
              <a:t>Hausarbeitsschaden im Schweizerischen Recht</a:t>
            </a:r>
            <a:endParaRPr lang="de-DE" dirty="0"/>
          </a:p>
        </p:txBody>
      </p:sp>
      <p:sp>
        <p:nvSpPr>
          <p:cNvPr id="7" name="Foliennummernplatzhalter 6">
            <a:extLst>
              <a:ext uri="{FF2B5EF4-FFF2-40B4-BE49-F238E27FC236}">
                <a16:creationId xmlns:a16="http://schemas.microsoft.com/office/drawing/2014/main" id="{E514D63B-ADEA-D94E-BE03-26BE7EAE40C3}"/>
              </a:ext>
            </a:extLst>
          </p:cNvPr>
          <p:cNvSpPr>
            <a:spLocks noGrp="1"/>
          </p:cNvSpPr>
          <p:nvPr>
            <p:ph type="sldNum" sz="quarter" idx="4"/>
          </p:nvPr>
        </p:nvSpPr>
        <p:spPr/>
        <p:txBody>
          <a:bodyPr/>
          <a:lstStyle/>
          <a:p>
            <a:r>
              <a:rPr lang="de-DE"/>
              <a:t>FOLIE: </a:t>
            </a:r>
            <a:fld id="{33805792-EF90-4EEA-AAC4-FAF43562B6BE}" type="slidenum">
              <a:rPr lang="de-DE" smtClean="0"/>
              <a:pPr/>
              <a:t>40</a:t>
            </a:fld>
            <a:endParaRPr lang="de-DE" dirty="0"/>
          </a:p>
        </p:txBody>
      </p:sp>
      <p:pic>
        <p:nvPicPr>
          <p:cNvPr id="19" name="Inhaltsplatzhalter 18" descr="Ein Bild, das Screenshot enthält.&#10;&#10;Automatisch generierte Beschreibung">
            <a:extLst>
              <a:ext uri="{FF2B5EF4-FFF2-40B4-BE49-F238E27FC236}">
                <a16:creationId xmlns:a16="http://schemas.microsoft.com/office/drawing/2014/main" id="{E6B0542B-8C33-5B4F-A258-DF6F5B7104A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3132896"/>
            <a:ext cx="5181600" cy="1736795"/>
          </a:xfrm>
        </p:spPr>
      </p:pic>
      <p:pic>
        <p:nvPicPr>
          <p:cNvPr id="17" name="Inhaltsplatzhalter 16" descr="Ein Bild, das Screenshot enthält.&#10;&#10;Automatisch generierte Beschreibung">
            <a:extLst>
              <a:ext uri="{FF2B5EF4-FFF2-40B4-BE49-F238E27FC236}">
                <a16:creationId xmlns:a16="http://schemas.microsoft.com/office/drawing/2014/main" id="{55498BDF-440F-6841-9E04-330E94D7F06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3132975"/>
            <a:ext cx="5181600" cy="1736638"/>
          </a:xfrm>
        </p:spPr>
      </p:pic>
    </p:spTree>
    <p:extLst>
      <p:ext uri="{BB962C8B-B14F-4D97-AF65-F5344CB8AC3E}">
        <p14:creationId xmlns:p14="http://schemas.microsoft.com/office/powerpoint/2010/main" val="185326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985ED-00BF-AC47-87FE-3D3B9F5FB3F3}"/>
              </a:ext>
            </a:extLst>
          </p:cNvPr>
          <p:cNvSpPr>
            <a:spLocks noGrp="1"/>
          </p:cNvSpPr>
          <p:nvPr>
            <p:ph type="title"/>
          </p:nvPr>
        </p:nvSpPr>
        <p:spPr/>
        <p:txBody>
          <a:bodyPr/>
          <a:lstStyle/>
          <a:p>
            <a:r>
              <a:rPr lang="de-DE" dirty="0"/>
              <a:t>Versorgungsausfallschaden</a:t>
            </a:r>
          </a:p>
        </p:txBody>
      </p:sp>
      <p:sp>
        <p:nvSpPr>
          <p:cNvPr id="3" name="Datumsplatzhalter 2">
            <a:extLst>
              <a:ext uri="{FF2B5EF4-FFF2-40B4-BE49-F238E27FC236}">
                <a16:creationId xmlns:a16="http://schemas.microsoft.com/office/drawing/2014/main" id="{72F0A255-DC35-E44C-8DA6-EA596991C312}"/>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7C0F0351-220F-7642-A21E-9FA21F2A14A7}"/>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1224F09E-51A8-3E4E-9572-9B7B55C3FD0C}"/>
              </a:ext>
            </a:extLst>
          </p:cNvPr>
          <p:cNvSpPr>
            <a:spLocks noGrp="1"/>
          </p:cNvSpPr>
          <p:nvPr>
            <p:ph type="sldNum" sz="quarter" idx="4"/>
          </p:nvPr>
        </p:nvSpPr>
        <p:spPr/>
        <p:txBody>
          <a:bodyPr/>
          <a:lstStyle/>
          <a:p>
            <a:r>
              <a:rPr lang="de-DE"/>
              <a:t>FOLIE: </a:t>
            </a:r>
            <a:fld id="{33805792-EF90-4EEA-AAC4-FAF43562B6BE}" type="slidenum">
              <a:rPr lang="de-DE" smtClean="0"/>
              <a:pPr/>
              <a:t>41</a:t>
            </a:fld>
            <a:endParaRPr lang="de-DE" dirty="0"/>
          </a:p>
        </p:txBody>
      </p:sp>
      <p:pic>
        <p:nvPicPr>
          <p:cNvPr id="10" name="Inhaltsplatzhalter 9" descr="Ein Bild, das Screenshot, Computer enthält.&#10;&#10;Automatisch generierte Beschreibung">
            <a:extLst>
              <a:ext uri="{FF2B5EF4-FFF2-40B4-BE49-F238E27FC236}">
                <a16:creationId xmlns:a16="http://schemas.microsoft.com/office/drawing/2014/main" id="{48B85337-7982-1540-BC6C-2E1148AC3E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85018"/>
            <a:ext cx="10515600" cy="4232551"/>
          </a:xfrm>
        </p:spPr>
      </p:pic>
    </p:spTree>
    <p:extLst>
      <p:ext uri="{BB962C8B-B14F-4D97-AF65-F5344CB8AC3E}">
        <p14:creationId xmlns:p14="http://schemas.microsoft.com/office/powerpoint/2010/main" val="2471061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E513E-AC32-7B4E-9789-2EBC1D7F5F62}"/>
              </a:ext>
            </a:extLst>
          </p:cNvPr>
          <p:cNvSpPr>
            <a:spLocks noGrp="1"/>
          </p:cNvSpPr>
          <p:nvPr>
            <p:ph type="title"/>
          </p:nvPr>
        </p:nvSpPr>
        <p:spPr/>
        <p:txBody>
          <a:bodyPr/>
          <a:lstStyle/>
          <a:p>
            <a:r>
              <a:rPr lang="de-DE" dirty="0"/>
              <a:t>Versorgungsausfallschaden</a:t>
            </a:r>
          </a:p>
        </p:txBody>
      </p:sp>
      <p:sp>
        <p:nvSpPr>
          <p:cNvPr id="3" name="Datumsplatzhalter 2">
            <a:extLst>
              <a:ext uri="{FF2B5EF4-FFF2-40B4-BE49-F238E27FC236}">
                <a16:creationId xmlns:a16="http://schemas.microsoft.com/office/drawing/2014/main" id="{BEAC54A4-E7FB-944C-A4B7-2AB0739BB802}"/>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7871D5A1-0AF4-E347-8D6A-A647CA6681A1}"/>
              </a:ext>
            </a:extLst>
          </p:cNvPr>
          <p:cNvSpPr>
            <a:spLocks noGrp="1"/>
          </p:cNvSpPr>
          <p:nvPr>
            <p:ph type="ftr" sz="quarter" idx="11"/>
          </p:nvPr>
        </p:nvSpPr>
        <p:spPr/>
        <p:txBody>
          <a:bodyPr/>
          <a:lstStyle/>
          <a:p>
            <a:r>
              <a:rPr lang="de-DE"/>
              <a:t>Hausarbeitsschaden im Schweizerischen Recht</a:t>
            </a:r>
            <a:endParaRPr lang="de-DE" dirty="0"/>
          </a:p>
        </p:txBody>
      </p:sp>
      <p:pic>
        <p:nvPicPr>
          <p:cNvPr id="7" name="Inhaltsplatzhalter 6">
            <a:extLst>
              <a:ext uri="{FF2B5EF4-FFF2-40B4-BE49-F238E27FC236}">
                <a16:creationId xmlns:a16="http://schemas.microsoft.com/office/drawing/2014/main" id="{937EC8CC-980A-2648-958A-4BB06356BC9D}"/>
              </a:ext>
            </a:extLst>
          </p:cNvPr>
          <p:cNvPicPr>
            <a:picLocks noGrp="1" noChangeAspect="1"/>
          </p:cNvPicPr>
          <p:nvPr>
            <p:ph idx="1"/>
          </p:nvPr>
        </p:nvPicPr>
        <p:blipFill>
          <a:blip r:embed="rId2"/>
          <a:stretch>
            <a:fillRect/>
          </a:stretch>
        </p:blipFill>
        <p:spPr>
          <a:xfrm>
            <a:off x="3430651" y="2249850"/>
            <a:ext cx="5330698" cy="3547337"/>
          </a:xfrm>
          <a:prstGeom prst="rect">
            <a:avLst/>
          </a:prstGeom>
        </p:spPr>
      </p:pic>
      <p:sp>
        <p:nvSpPr>
          <p:cNvPr id="6" name="Foliennummernplatzhalter 5">
            <a:extLst>
              <a:ext uri="{FF2B5EF4-FFF2-40B4-BE49-F238E27FC236}">
                <a16:creationId xmlns:a16="http://schemas.microsoft.com/office/drawing/2014/main" id="{33FECBB0-66B7-AB4C-8FF6-15EAB51FCB6D}"/>
              </a:ext>
            </a:extLst>
          </p:cNvPr>
          <p:cNvSpPr>
            <a:spLocks noGrp="1"/>
          </p:cNvSpPr>
          <p:nvPr>
            <p:ph type="sldNum" sz="quarter" idx="4"/>
          </p:nvPr>
        </p:nvSpPr>
        <p:spPr/>
        <p:txBody>
          <a:bodyPr/>
          <a:lstStyle/>
          <a:p>
            <a:r>
              <a:rPr lang="de-DE"/>
              <a:t>FOLIE: </a:t>
            </a:r>
            <a:fld id="{33805792-EF90-4EEA-AAC4-FAF43562B6BE}" type="slidenum">
              <a:rPr lang="de-DE" smtClean="0"/>
              <a:pPr/>
              <a:t>42</a:t>
            </a:fld>
            <a:endParaRPr lang="de-DE" dirty="0"/>
          </a:p>
        </p:txBody>
      </p:sp>
    </p:spTree>
    <p:extLst>
      <p:ext uri="{BB962C8B-B14F-4D97-AF65-F5344CB8AC3E}">
        <p14:creationId xmlns:p14="http://schemas.microsoft.com/office/powerpoint/2010/main" val="3600449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28E1B8-C9E6-0E45-9FE3-FA53D1488444}"/>
              </a:ext>
            </a:extLst>
          </p:cNvPr>
          <p:cNvSpPr>
            <a:spLocks noGrp="1"/>
          </p:cNvSpPr>
          <p:nvPr>
            <p:ph type="title"/>
          </p:nvPr>
        </p:nvSpPr>
        <p:spPr/>
        <p:txBody>
          <a:bodyPr/>
          <a:lstStyle/>
          <a:p>
            <a:r>
              <a:rPr lang="de-DE" dirty="0"/>
              <a:t>Versorgungsausfallschaden</a:t>
            </a:r>
          </a:p>
        </p:txBody>
      </p:sp>
      <p:sp>
        <p:nvSpPr>
          <p:cNvPr id="3" name="Datumsplatzhalter 2">
            <a:extLst>
              <a:ext uri="{FF2B5EF4-FFF2-40B4-BE49-F238E27FC236}">
                <a16:creationId xmlns:a16="http://schemas.microsoft.com/office/drawing/2014/main" id="{DA1C7E6A-8079-C54A-B6B2-BF68A7C5504D}"/>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1213679F-4975-A14A-88E9-7F51D089B91E}"/>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CFED100C-5DA7-1C48-8D2D-D11987B65DDB}"/>
              </a:ext>
            </a:extLst>
          </p:cNvPr>
          <p:cNvSpPr>
            <a:spLocks noGrp="1"/>
          </p:cNvSpPr>
          <p:nvPr>
            <p:ph type="sldNum" sz="quarter" idx="4"/>
          </p:nvPr>
        </p:nvSpPr>
        <p:spPr/>
        <p:txBody>
          <a:bodyPr/>
          <a:lstStyle/>
          <a:p>
            <a:r>
              <a:rPr lang="de-DE"/>
              <a:t>FOLIE: </a:t>
            </a:r>
            <a:fld id="{33805792-EF90-4EEA-AAC4-FAF43562B6BE}" type="slidenum">
              <a:rPr lang="de-DE" smtClean="0"/>
              <a:pPr/>
              <a:t>43</a:t>
            </a:fld>
            <a:endParaRPr lang="de-DE" dirty="0"/>
          </a:p>
        </p:txBody>
      </p:sp>
      <p:pic>
        <p:nvPicPr>
          <p:cNvPr id="10" name="Inhaltsplatzhalter 9">
            <a:extLst>
              <a:ext uri="{FF2B5EF4-FFF2-40B4-BE49-F238E27FC236}">
                <a16:creationId xmlns:a16="http://schemas.microsoft.com/office/drawing/2014/main" id="{DF39C23F-2243-FE4B-9C11-2DC7BFE7DD2D}"/>
              </a:ext>
            </a:extLst>
          </p:cNvPr>
          <p:cNvPicPr>
            <a:picLocks noGrp="1" noChangeAspect="1"/>
          </p:cNvPicPr>
          <p:nvPr>
            <p:ph idx="1"/>
          </p:nvPr>
        </p:nvPicPr>
        <p:blipFill>
          <a:blip r:embed="rId2"/>
          <a:stretch>
            <a:fillRect/>
          </a:stretch>
        </p:blipFill>
        <p:spPr>
          <a:xfrm>
            <a:off x="4890516" y="1850542"/>
            <a:ext cx="4483608" cy="4345953"/>
          </a:xfrm>
          <a:prstGeom prst="rect">
            <a:avLst/>
          </a:prstGeom>
        </p:spPr>
      </p:pic>
    </p:spTree>
    <p:extLst>
      <p:ext uri="{BB962C8B-B14F-4D97-AF65-F5344CB8AC3E}">
        <p14:creationId xmlns:p14="http://schemas.microsoft.com/office/powerpoint/2010/main" val="2013030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04A31-1176-3845-9B98-30541CDFD0FD}"/>
              </a:ext>
            </a:extLst>
          </p:cNvPr>
          <p:cNvSpPr>
            <a:spLocks noGrp="1"/>
          </p:cNvSpPr>
          <p:nvPr>
            <p:ph type="title"/>
          </p:nvPr>
        </p:nvSpPr>
        <p:spPr>
          <a:xfrm>
            <a:off x="838199" y="2766218"/>
            <a:ext cx="10721009" cy="1325563"/>
          </a:xfrm>
        </p:spPr>
        <p:txBody>
          <a:bodyPr/>
          <a:lstStyle/>
          <a:p>
            <a:pPr algn="ctr"/>
            <a:r>
              <a:rPr lang="de-DE" dirty="0"/>
              <a:t>Besten Dank für Ihre Aufmerksamkeit!</a:t>
            </a:r>
          </a:p>
        </p:txBody>
      </p:sp>
      <p:sp>
        <p:nvSpPr>
          <p:cNvPr id="3" name="Datumsplatzhalter 2">
            <a:extLst>
              <a:ext uri="{FF2B5EF4-FFF2-40B4-BE49-F238E27FC236}">
                <a16:creationId xmlns:a16="http://schemas.microsoft.com/office/drawing/2014/main" id="{89D68AED-E565-044C-A7EE-10B17D3FDF9F}"/>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B39C5BDE-1964-B24F-9177-AAB2904DFEB3}"/>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57B835C3-9900-4242-9352-92D3E303503E}"/>
              </a:ext>
            </a:extLst>
          </p:cNvPr>
          <p:cNvSpPr>
            <a:spLocks noGrp="1"/>
          </p:cNvSpPr>
          <p:nvPr>
            <p:ph type="sldNum" sz="quarter" idx="4"/>
          </p:nvPr>
        </p:nvSpPr>
        <p:spPr/>
        <p:txBody>
          <a:bodyPr/>
          <a:lstStyle/>
          <a:p>
            <a:r>
              <a:rPr lang="de-DE"/>
              <a:t>FOLIE: </a:t>
            </a:r>
            <a:fld id="{33805792-EF90-4EEA-AAC4-FAF43562B6BE}" type="slidenum">
              <a:rPr lang="de-DE" smtClean="0"/>
              <a:pPr/>
              <a:t>44</a:t>
            </a:fld>
            <a:endParaRPr lang="de-DE" dirty="0"/>
          </a:p>
        </p:txBody>
      </p:sp>
    </p:spTree>
    <p:extLst>
      <p:ext uri="{BB962C8B-B14F-4D97-AF65-F5344CB8AC3E}">
        <p14:creationId xmlns:p14="http://schemas.microsoft.com/office/powerpoint/2010/main" val="1834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3BD69-8DDE-7644-A5D1-E898541B565B}"/>
              </a:ext>
            </a:extLst>
          </p:cNvPr>
          <p:cNvSpPr>
            <a:spLocks noGrp="1"/>
          </p:cNvSpPr>
          <p:nvPr>
            <p:ph type="title"/>
          </p:nvPr>
        </p:nvSpPr>
        <p:spPr/>
        <p:txBody>
          <a:bodyPr/>
          <a:lstStyle/>
          <a:p>
            <a:r>
              <a:rPr lang="de-DE" dirty="0"/>
              <a:t>Unbezahlte Arbeit</a:t>
            </a:r>
          </a:p>
        </p:txBody>
      </p:sp>
      <p:sp>
        <p:nvSpPr>
          <p:cNvPr id="3" name="Datumsplatzhalter 2">
            <a:extLst>
              <a:ext uri="{FF2B5EF4-FFF2-40B4-BE49-F238E27FC236}">
                <a16:creationId xmlns:a16="http://schemas.microsoft.com/office/drawing/2014/main" id="{4DEAB93F-5AF0-F443-8EF6-186D3E221585}"/>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5EE132CF-0798-A046-9767-5A02B9064E9D}"/>
              </a:ext>
            </a:extLst>
          </p:cNvPr>
          <p:cNvSpPr>
            <a:spLocks noGrp="1"/>
          </p:cNvSpPr>
          <p:nvPr>
            <p:ph type="ftr" sz="quarter" idx="11"/>
          </p:nvPr>
        </p:nvSpPr>
        <p:spPr/>
        <p:txBody>
          <a:bodyPr/>
          <a:lstStyle/>
          <a:p>
            <a:r>
              <a:rPr lang="de-DE"/>
              <a:t>Hausarbeitsschaden im Schweizerischen Recht</a:t>
            </a:r>
            <a:endParaRPr lang="de-DE" dirty="0"/>
          </a:p>
        </p:txBody>
      </p:sp>
      <p:sp>
        <p:nvSpPr>
          <p:cNvPr id="7" name="Foliennummernplatzhalter 6">
            <a:extLst>
              <a:ext uri="{FF2B5EF4-FFF2-40B4-BE49-F238E27FC236}">
                <a16:creationId xmlns:a16="http://schemas.microsoft.com/office/drawing/2014/main" id="{46EEEA38-3B43-344D-AE4B-AAE4FDAA2319}"/>
              </a:ext>
            </a:extLst>
          </p:cNvPr>
          <p:cNvSpPr>
            <a:spLocks noGrp="1"/>
          </p:cNvSpPr>
          <p:nvPr>
            <p:ph type="sldNum" sz="quarter" idx="4"/>
          </p:nvPr>
        </p:nvSpPr>
        <p:spPr/>
        <p:txBody>
          <a:bodyPr/>
          <a:lstStyle/>
          <a:p>
            <a:r>
              <a:rPr lang="de-DE"/>
              <a:t>FOLIE: </a:t>
            </a:r>
            <a:fld id="{33805792-EF90-4EEA-AAC4-FAF43562B6BE}" type="slidenum">
              <a:rPr lang="de-DE" smtClean="0"/>
              <a:pPr/>
              <a:t>5</a:t>
            </a:fld>
            <a:endParaRPr lang="de-DE" dirty="0"/>
          </a:p>
        </p:txBody>
      </p:sp>
      <p:pic>
        <p:nvPicPr>
          <p:cNvPr id="8" name="Inhaltsplatzhalter 5">
            <a:extLst>
              <a:ext uri="{FF2B5EF4-FFF2-40B4-BE49-F238E27FC236}">
                <a16:creationId xmlns:a16="http://schemas.microsoft.com/office/drawing/2014/main" id="{FA6902E7-08D8-D94D-8F30-964EEB457A91}"/>
              </a:ext>
            </a:extLst>
          </p:cNvPr>
          <p:cNvPicPr>
            <a:picLocks noGrp="1" noChangeAspect="1"/>
          </p:cNvPicPr>
          <p:nvPr>
            <p:ph sz="half" idx="1"/>
          </p:nvPr>
        </p:nvPicPr>
        <p:blipFill>
          <a:blip r:embed="rId2"/>
          <a:stretch>
            <a:fillRect/>
          </a:stretch>
        </p:blipFill>
        <p:spPr>
          <a:xfrm>
            <a:off x="1591798" y="1825625"/>
            <a:ext cx="3674404" cy="4351338"/>
          </a:xfrm>
        </p:spPr>
      </p:pic>
      <p:pic>
        <p:nvPicPr>
          <p:cNvPr id="9" name="Inhaltsplatzhalter 7">
            <a:extLst>
              <a:ext uri="{FF2B5EF4-FFF2-40B4-BE49-F238E27FC236}">
                <a16:creationId xmlns:a16="http://schemas.microsoft.com/office/drawing/2014/main" id="{E1513995-2B3E-E142-8FCA-9941CBE2307E}"/>
              </a:ext>
            </a:extLst>
          </p:cNvPr>
          <p:cNvPicPr>
            <a:picLocks noGrp="1" noChangeAspect="1"/>
          </p:cNvPicPr>
          <p:nvPr>
            <p:ph sz="half" idx="2"/>
          </p:nvPr>
        </p:nvPicPr>
        <p:blipFill>
          <a:blip r:embed="rId3"/>
          <a:stretch>
            <a:fillRect/>
          </a:stretch>
        </p:blipFill>
        <p:spPr>
          <a:xfrm>
            <a:off x="7115031" y="1825625"/>
            <a:ext cx="3295938" cy="4351338"/>
          </a:xfrm>
        </p:spPr>
      </p:pic>
    </p:spTree>
    <p:extLst>
      <p:ext uri="{BB962C8B-B14F-4D97-AF65-F5344CB8AC3E}">
        <p14:creationId xmlns:p14="http://schemas.microsoft.com/office/powerpoint/2010/main" val="278783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BCB02-CF17-7C40-84F3-F9605DF50675}"/>
              </a:ext>
            </a:extLst>
          </p:cNvPr>
          <p:cNvSpPr>
            <a:spLocks noGrp="1"/>
          </p:cNvSpPr>
          <p:nvPr>
            <p:ph type="title"/>
          </p:nvPr>
        </p:nvSpPr>
        <p:spPr/>
        <p:txBody>
          <a:bodyPr/>
          <a:lstStyle/>
          <a:p>
            <a:r>
              <a:rPr lang="de-DE" dirty="0"/>
              <a:t>Unbezahlte Arbeit</a:t>
            </a:r>
          </a:p>
        </p:txBody>
      </p:sp>
      <p:sp>
        <p:nvSpPr>
          <p:cNvPr id="3" name="Datumsplatzhalter 2">
            <a:extLst>
              <a:ext uri="{FF2B5EF4-FFF2-40B4-BE49-F238E27FC236}">
                <a16:creationId xmlns:a16="http://schemas.microsoft.com/office/drawing/2014/main" id="{80568C0A-BAB1-CC40-8F44-D6DC4C404CBB}"/>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8FC7B977-5AD6-0447-8ECF-BB8CF1809007}"/>
              </a:ext>
            </a:extLst>
          </p:cNvPr>
          <p:cNvSpPr>
            <a:spLocks noGrp="1"/>
          </p:cNvSpPr>
          <p:nvPr>
            <p:ph type="ftr" sz="quarter" idx="11"/>
          </p:nvPr>
        </p:nvSpPr>
        <p:spPr/>
        <p:txBody>
          <a:bodyPr/>
          <a:lstStyle/>
          <a:p>
            <a:r>
              <a:rPr lang="de-DE"/>
              <a:t>Hausarbeitsschaden im Schweizerischen Recht</a:t>
            </a:r>
            <a:endParaRPr lang="de-DE" dirty="0"/>
          </a:p>
        </p:txBody>
      </p:sp>
      <p:sp>
        <p:nvSpPr>
          <p:cNvPr id="6" name="Foliennummernplatzhalter 5">
            <a:extLst>
              <a:ext uri="{FF2B5EF4-FFF2-40B4-BE49-F238E27FC236}">
                <a16:creationId xmlns:a16="http://schemas.microsoft.com/office/drawing/2014/main" id="{3B243C69-C82C-944E-8799-1FE013A3BA02}"/>
              </a:ext>
            </a:extLst>
          </p:cNvPr>
          <p:cNvSpPr>
            <a:spLocks noGrp="1"/>
          </p:cNvSpPr>
          <p:nvPr>
            <p:ph type="sldNum" sz="quarter" idx="4"/>
          </p:nvPr>
        </p:nvSpPr>
        <p:spPr/>
        <p:txBody>
          <a:bodyPr/>
          <a:lstStyle/>
          <a:p>
            <a:r>
              <a:rPr lang="de-DE"/>
              <a:t>FOLIE: </a:t>
            </a:r>
            <a:fld id="{33805792-EF90-4EEA-AAC4-FAF43562B6BE}" type="slidenum">
              <a:rPr lang="de-DE" smtClean="0"/>
              <a:pPr/>
              <a:t>6</a:t>
            </a:fld>
            <a:endParaRPr lang="de-DE" dirty="0"/>
          </a:p>
        </p:txBody>
      </p:sp>
      <p:pic>
        <p:nvPicPr>
          <p:cNvPr id="10" name="Inhaltsplatzhalter 4">
            <a:extLst>
              <a:ext uri="{FF2B5EF4-FFF2-40B4-BE49-F238E27FC236}">
                <a16:creationId xmlns:a16="http://schemas.microsoft.com/office/drawing/2014/main" id="{CB34A4C6-9D0D-864E-9020-EBBFAFCB5EF7}"/>
              </a:ext>
            </a:extLst>
          </p:cNvPr>
          <p:cNvPicPr>
            <a:picLocks noGrp="1" noChangeAspect="1"/>
          </p:cNvPicPr>
          <p:nvPr>
            <p:ph idx="1"/>
          </p:nvPr>
        </p:nvPicPr>
        <p:blipFill>
          <a:blip r:embed="rId2"/>
          <a:stretch>
            <a:fillRect/>
          </a:stretch>
        </p:blipFill>
        <p:spPr>
          <a:xfrm>
            <a:off x="3361149" y="1825625"/>
            <a:ext cx="5469702" cy="4351338"/>
          </a:xfrm>
        </p:spPr>
      </p:pic>
    </p:spTree>
    <p:extLst>
      <p:ext uri="{BB962C8B-B14F-4D97-AF65-F5344CB8AC3E}">
        <p14:creationId xmlns:p14="http://schemas.microsoft.com/office/powerpoint/2010/main" val="135633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32992-4B9C-4D4C-A17D-93627799D500}"/>
              </a:ext>
            </a:extLst>
          </p:cNvPr>
          <p:cNvSpPr>
            <a:spLocks noGrp="1"/>
          </p:cNvSpPr>
          <p:nvPr>
            <p:ph type="title"/>
          </p:nvPr>
        </p:nvSpPr>
        <p:spPr/>
        <p:txBody>
          <a:bodyPr/>
          <a:lstStyle/>
          <a:p>
            <a:r>
              <a:rPr lang="de-DE" dirty="0"/>
              <a:t>Ersatzfähigkeit unbezahlter Arbeit</a:t>
            </a:r>
          </a:p>
        </p:txBody>
      </p:sp>
      <p:sp>
        <p:nvSpPr>
          <p:cNvPr id="3" name="Datumsplatzhalter 2">
            <a:extLst>
              <a:ext uri="{FF2B5EF4-FFF2-40B4-BE49-F238E27FC236}">
                <a16:creationId xmlns:a16="http://schemas.microsoft.com/office/drawing/2014/main" id="{2DECDA1A-C93A-C54B-93A1-96D525E2FDB0}"/>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A62A0629-4F92-3C42-A7F4-F84C19DEA543}"/>
              </a:ext>
            </a:extLst>
          </p:cNvPr>
          <p:cNvSpPr>
            <a:spLocks noGrp="1"/>
          </p:cNvSpPr>
          <p:nvPr>
            <p:ph type="ftr" sz="quarter" idx="11"/>
          </p:nvPr>
        </p:nvSpPr>
        <p:spPr/>
        <p:txBody>
          <a:bodyPr/>
          <a:lstStyle/>
          <a:p>
            <a:r>
              <a:rPr lang="de-DE"/>
              <a:t>Hausarbeitsschaden im Schweizerischen Recht</a:t>
            </a:r>
            <a:endParaRPr lang="de-DE" dirty="0"/>
          </a:p>
        </p:txBody>
      </p:sp>
      <p:sp>
        <p:nvSpPr>
          <p:cNvPr id="5" name="Inhaltsplatzhalter 4">
            <a:extLst>
              <a:ext uri="{FF2B5EF4-FFF2-40B4-BE49-F238E27FC236}">
                <a16:creationId xmlns:a16="http://schemas.microsoft.com/office/drawing/2014/main" id="{3B57D722-947F-964A-9EE5-10C014338F1E}"/>
              </a:ext>
            </a:extLst>
          </p:cNvPr>
          <p:cNvSpPr>
            <a:spLocks noGrp="1"/>
          </p:cNvSpPr>
          <p:nvPr>
            <p:ph idx="1"/>
          </p:nvPr>
        </p:nvSpPr>
        <p:spPr/>
        <p:txBody>
          <a:bodyPr>
            <a:normAutofit/>
          </a:bodyPr>
          <a:lstStyle/>
          <a:p>
            <a:r>
              <a:rPr lang="de-DE" dirty="0"/>
              <a:t>Haftungsrechtliche Problematik unbezahlter Arbeit</a:t>
            </a:r>
          </a:p>
          <a:p>
            <a:pPr lvl="1"/>
            <a:r>
              <a:rPr lang="de-DE" dirty="0"/>
              <a:t>Differenztheorie</a:t>
            </a:r>
          </a:p>
          <a:p>
            <a:pPr lvl="2"/>
            <a:r>
              <a:rPr lang="de-DE" dirty="0"/>
              <a:t>nur tatsächliche Auslagen/Kosten und tatsächliche Einkommensausfälle</a:t>
            </a:r>
          </a:p>
          <a:p>
            <a:pPr lvl="2"/>
            <a:r>
              <a:rPr lang="de-DE" dirty="0"/>
              <a:t>nicht aber der Wegfall unentgeltlicher Arbeiten</a:t>
            </a:r>
          </a:p>
          <a:p>
            <a:pPr lvl="1"/>
            <a:r>
              <a:rPr lang="de-DE" dirty="0"/>
              <a:t>Reflexschadenersatzverbot</a:t>
            </a:r>
          </a:p>
          <a:p>
            <a:pPr lvl="2"/>
            <a:r>
              <a:rPr lang="de-DE" dirty="0"/>
              <a:t>ersatzfähig sind nur die bei der verletzten oder nachmalig verstorbenen Person eingetretenen tatsächlichen Auslagen/Einkommensausfälle</a:t>
            </a:r>
          </a:p>
          <a:p>
            <a:pPr lvl="2"/>
            <a:r>
              <a:rPr lang="de-DE" dirty="0"/>
              <a:t>nicht ersatzfähig sind die Schäden von anderen Personen, insbesondere von Angehörigen der verletzten oder getöteten Person</a:t>
            </a:r>
          </a:p>
          <a:p>
            <a:pPr lvl="3"/>
            <a:r>
              <a:rPr lang="de-DE" dirty="0"/>
              <a:t>Versorgungsausfall durch entgehende Hausarbeit (Tötung/Verletzung)</a:t>
            </a:r>
          </a:p>
          <a:p>
            <a:pPr lvl="3"/>
            <a:r>
              <a:rPr lang="de-DE" dirty="0"/>
              <a:t>Übernahme des Hausarbeitspensums des Verletzten, das dieser erbracht hätte (Verletzung)  </a:t>
            </a:r>
          </a:p>
        </p:txBody>
      </p:sp>
      <p:sp>
        <p:nvSpPr>
          <p:cNvPr id="6" name="Foliennummernplatzhalter 5">
            <a:extLst>
              <a:ext uri="{FF2B5EF4-FFF2-40B4-BE49-F238E27FC236}">
                <a16:creationId xmlns:a16="http://schemas.microsoft.com/office/drawing/2014/main" id="{94AE3A9E-B8FD-2443-9A2E-1C7E0FF8C7BC}"/>
              </a:ext>
            </a:extLst>
          </p:cNvPr>
          <p:cNvSpPr>
            <a:spLocks noGrp="1"/>
          </p:cNvSpPr>
          <p:nvPr>
            <p:ph type="sldNum" sz="quarter" idx="4"/>
          </p:nvPr>
        </p:nvSpPr>
        <p:spPr/>
        <p:txBody>
          <a:bodyPr/>
          <a:lstStyle/>
          <a:p>
            <a:r>
              <a:rPr lang="de-DE"/>
              <a:t>FOLIE: </a:t>
            </a:r>
            <a:fld id="{33805792-EF90-4EEA-AAC4-FAF43562B6BE}" type="slidenum">
              <a:rPr lang="de-DE" smtClean="0"/>
              <a:pPr/>
              <a:t>7</a:t>
            </a:fld>
            <a:endParaRPr lang="de-DE" dirty="0"/>
          </a:p>
        </p:txBody>
      </p:sp>
    </p:spTree>
    <p:extLst>
      <p:ext uri="{BB962C8B-B14F-4D97-AF65-F5344CB8AC3E}">
        <p14:creationId xmlns:p14="http://schemas.microsoft.com/office/powerpoint/2010/main" val="208083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32992-4B9C-4D4C-A17D-93627799D500}"/>
              </a:ext>
            </a:extLst>
          </p:cNvPr>
          <p:cNvSpPr>
            <a:spLocks noGrp="1"/>
          </p:cNvSpPr>
          <p:nvPr>
            <p:ph type="title"/>
          </p:nvPr>
        </p:nvSpPr>
        <p:spPr/>
        <p:txBody>
          <a:bodyPr/>
          <a:lstStyle/>
          <a:p>
            <a:r>
              <a:rPr lang="de-DE" dirty="0"/>
              <a:t>Ersatzfähigkeit unbezahlter Arbeit</a:t>
            </a:r>
          </a:p>
        </p:txBody>
      </p:sp>
      <p:sp>
        <p:nvSpPr>
          <p:cNvPr id="3" name="Datumsplatzhalter 2">
            <a:extLst>
              <a:ext uri="{FF2B5EF4-FFF2-40B4-BE49-F238E27FC236}">
                <a16:creationId xmlns:a16="http://schemas.microsoft.com/office/drawing/2014/main" id="{2DECDA1A-C93A-C54B-93A1-96D525E2FDB0}"/>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A62A0629-4F92-3C42-A7F4-F84C19DEA543}"/>
              </a:ext>
            </a:extLst>
          </p:cNvPr>
          <p:cNvSpPr>
            <a:spLocks noGrp="1"/>
          </p:cNvSpPr>
          <p:nvPr>
            <p:ph type="ftr" sz="quarter" idx="11"/>
          </p:nvPr>
        </p:nvSpPr>
        <p:spPr/>
        <p:txBody>
          <a:bodyPr/>
          <a:lstStyle/>
          <a:p>
            <a:r>
              <a:rPr lang="de-DE"/>
              <a:t>Hausarbeitsschaden im Schweizerischen Recht</a:t>
            </a:r>
            <a:endParaRPr lang="de-DE" dirty="0"/>
          </a:p>
        </p:txBody>
      </p:sp>
      <p:sp>
        <p:nvSpPr>
          <p:cNvPr id="5" name="Inhaltsplatzhalter 4">
            <a:extLst>
              <a:ext uri="{FF2B5EF4-FFF2-40B4-BE49-F238E27FC236}">
                <a16:creationId xmlns:a16="http://schemas.microsoft.com/office/drawing/2014/main" id="{3B57D722-947F-964A-9EE5-10C014338F1E}"/>
              </a:ext>
            </a:extLst>
          </p:cNvPr>
          <p:cNvSpPr>
            <a:spLocks noGrp="1"/>
          </p:cNvSpPr>
          <p:nvPr>
            <p:ph idx="1"/>
          </p:nvPr>
        </p:nvSpPr>
        <p:spPr/>
        <p:txBody>
          <a:bodyPr>
            <a:normAutofit/>
          </a:bodyPr>
          <a:lstStyle/>
          <a:p>
            <a:r>
              <a:rPr lang="de-DE" dirty="0"/>
              <a:t>keine explizite Ersatzpflicht von normativen oder fiktiven Schäden</a:t>
            </a:r>
          </a:p>
          <a:p>
            <a:r>
              <a:rPr lang="de-DE" dirty="0"/>
              <a:t>zwei explizite Ausnahmen vom Reflexschadenersatzverbot</a:t>
            </a:r>
          </a:p>
          <a:p>
            <a:pPr lvl="1"/>
            <a:r>
              <a:rPr lang="de-DE" dirty="0"/>
              <a:t>OR 45 III: Anspruch auf Ersatz des Versorgungsausfalles im Falle einer Tötung</a:t>
            </a:r>
          </a:p>
          <a:p>
            <a:pPr lvl="2"/>
            <a:r>
              <a:rPr lang="de-DE" dirty="0"/>
              <a:t>Unterhaltspflicht ist nicht Voraussetzung</a:t>
            </a:r>
          </a:p>
          <a:p>
            <a:pPr lvl="2"/>
            <a:r>
              <a:rPr lang="de-DE" dirty="0"/>
              <a:t>Ersatzpflicht auch dann, wenn die getötete Person die Versorgungsleistungen nicht selber erbracht hat, sondern durch eine dritte Person hat erbringen lassen</a:t>
            </a:r>
          </a:p>
          <a:p>
            <a:pPr lvl="1"/>
            <a:r>
              <a:rPr lang="de-DE" dirty="0"/>
              <a:t>OR 47: Anspruch der nahen Angehörigen einer getöteten Person auf eine Genugtuung</a:t>
            </a:r>
          </a:p>
        </p:txBody>
      </p:sp>
      <p:sp>
        <p:nvSpPr>
          <p:cNvPr id="6" name="Foliennummernplatzhalter 5">
            <a:extLst>
              <a:ext uri="{FF2B5EF4-FFF2-40B4-BE49-F238E27FC236}">
                <a16:creationId xmlns:a16="http://schemas.microsoft.com/office/drawing/2014/main" id="{94AE3A9E-B8FD-2443-9A2E-1C7E0FF8C7BC}"/>
              </a:ext>
            </a:extLst>
          </p:cNvPr>
          <p:cNvSpPr>
            <a:spLocks noGrp="1"/>
          </p:cNvSpPr>
          <p:nvPr>
            <p:ph type="sldNum" sz="quarter" idx="4"/>
          </p:nvPr>
        </p:nvSpPr>
        <p:spPr/>
        <p:txBody>
          <a:bodyPr/>
          <a:lstStyle/>
          <a:p>
            <a:r>
              <a:rPr lang="de-DE"/>
              <a:t>FOLIE: </a:t>
            </a:r>
            <a:fld id="{33805792-EF90-4EEA-AAC4-FAF43562B6BE}" type="slidenum">
              <a:rPr lang="de-DE" smtClean="0"/>
              <a:pPr/>
              <a:t>8</a:t>
            </a:fld>
            <a:endParaRPr lang="de-DE" dirty="0"/>
          </a:p>
        </p:txBody>
      </p:sp>
    </p:spTree>
    <p:extLst>
      <p:ext uri="{BB962C8B-B14F-4D97-AF65-F5344CB8AC3E}">
        <p14:creationId xmlns:p14="http://schemas.microsoft.com/office/powerpoint/2010/main" val="145855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32992-4B9C-4D4C-A17D-93627799D500}"/>
              </a:ext>
            </a:extLst>
          </p:cNvPr>
          <p:cNvSpPr>
            <a:spLocks noGrp="1"/>
          </p:cNvSpPr>
          <p:nvPr>
            <p:ph type="title"/>
          </p:nvPr>
        </p:nvSpPr>
        <p:spPr/>
        <p:txBody>
          <a:bodyPr/>
          <a:lstStyle/>
          <a:p>
            <a:r>
              <a:rPr lang="de-DE" dirty="0"/>
              <a:t>Ersatzfähigkeit unbezahlter Arbeit</a:t>
            </a:r>
          </a:p>
        </p:txBody>
      </p:sp>
      <p:sp>
        <p:nvSpPr>
          <p:cNvPr id="3" name="Datumsplatzhalter 2">
            <a:extLst>
              <a:ext uri="{FF2B5EF4-FFF2-40B4-BE49-F238E27FC236}">
                <a16:creationId xmlns:a16="http://schemas.microsoft.com/office/drawing/2014/main" id="{2DECDA1A-C93A-C54B-93A1-96D525E2FDB0}"/>
              </a:ext>
            </a:extLst>
          </p:cNvPr>
          <p:cNvSpPr>
            <a:spLocks noGrp="1"/>
          </p:cNvSpPr>
          <p:nvPr>
            <p:ph type="dt" sz="half" idx="10"/>
          </p:nvPr>
        </p:nvSpPr>
        <p:spPr/>
        <p:txBody>
          <a:bodyPr/>
          <a:lstStyle/>
          <a:p>
            <a:r>
              <a:rPr lang="de-DE"/>
              <a:t>Hardy Landolt</a:t>
            </a:r>
            <a:endParaRPr lang="de-DE" dirty="0"/>
          </a:p>
        </p:txBody>
      </p:sp>
      <p:sp>
        <p:nvSpPr>
          <p:cNvPr id="4" name="Fußzeilenplatzhalter 3">
            <a:extLst>
              <a:ext uri="{FF2B5EF4-FFF2-40B4-BE49-F238E27FC236}">
                <a16:creationId xmlns:a16="http://schemas.microsoft.com/office/drawing/2014/main" id="{A62A0629-4F92-3C42-A7F4-F84C19DEA543}"/>
              </a:ext>
            </a:extLst>
          </p:cNvPr>
          <p:cNvSpPr>
            <a:spLocks noGrp="1"/>
          </p:cNvSpPr>
          <p:nvPr>
            <p:ph type="ftr" sz="quarter" idx="11"/>
          </p:nvPr>
        </p:nvSpPr>
        <p:spPr/>
        <p:txBody>
          <a:bodyPr/>
          <a:lstStyle/>
          <a:p>
            <a:r>
              <a:rPr lang="de-DE"/>
              <a:t>Hausarbeitsschaden im Schweizerischen Recht</a:t>
            </a:r>
            <a:endParaRPr lang="de-DE" dirty="0"/>
          </a:p>
        </p:txBody>
      </p:sp>
      <p:sp>
        <p:nvSpPr>
          <p:cNvPr id="5" name="Inhaltsplatzhalter 4">
            <a:extLst>
              <a:ext uri="{FF2B5EF4-FFF2-40B4-BE49-F238E27FC236}">
                <a16:creationId xmlns:a16="http://schemas.microsoft.com/office/drawing/2014/main" id="{3B57D722-947F-964A-9EE5-10C014338F1E}"/>
              </a:ext>
            </a:extLst>
          </p:cNvPr>
          <p:cNvSpPr>
            <a:spLocks noGrp="1"/>
          </p:cNvSpPr>
          <p:nvPr>
            <p:ph idx="1"/>
          </p:nvPr>
        </p:nvSpPr>
        <p:spPr/>
        <p:txBody>
          <a:bodyPr>
            <a:normAutofit/>
          </a:bodyPr>
          <a:lstStyle/>
          <a:p>
            <a:r>
              <a:rPr lang="de-DE" dirty="0"/>
              <a:t>Ersatzpflicht für </a:t>
            </a:r>
            <a:r>
              <a:rPr lang="de-DE" dirty="0" err="1"/>
              <a:t>mutmasslich</a:t>
            </a:r>
            <a:r>
              <a:rPr lang="de-DE" dirty="0"/>
              <a:t> von der getöteten Person erbrachte hauswirtschaftliche Versorgungsleistungen</a:t>
            </a:r>
          </a:p>
          <a:p>
            <a:pPr lvl="1"/>
            <a:r>
              <a:rPr lang="de-DE" dirty="0"/>
              <a:t>1. Phase: keine Ersatzpflicht, weil hauswirtschaftliche Leistungen keinen monetären Wert haben bzw. Ehefrau nicht Versorgerin ist (BGE 18 I 394 E. 2) </a:t>
            </a:r>
          </a:p>
          <a:p>
            <a:pPr lvl="1"/>
            <a:r>
              <a:rPr lang="de-DE" dirty="0"/>
              <a:t>2. Phase: Ersatzpflicht je nach den Umständen, nicht aber in gutbürgerlichen Verhältnissen (BGE 53 II 123 E. 4 und 82 II 36 = </a:t>
            </a:r>
            <a:r>
              <a:rPr lang="de-DE" dirty="0" err="1"/>
              <a:t>Pra</a:t>
            </a:r>
            <a:r>
              <a:rPr lang="de-DE" dirty="0"/>
              <a:t> 1946 Nr. 70 E. 4a) </a:t>
            </a:r>
          </a:p>
          <a:p>
            <a:pPr lvl="1"/>
            <a:r>
              <a:rPr lang="de-DE" dirty="0"/>
              <a:t>3. Phase (seit BGE 102 II 90 E. 3 und 108 II 434 = </a:t>
            </a:r>
            <a:r>
              <a:rPr lang="de-DE" dirty="0" err="1"/>
              <a:t>Pra</a:t>
            </a:r>
            <a:r>
              <a:rPr lang="de-DE" dirty="0"/>
              <a:t> 1983 Nr. 54): Uneingeschränkte Ersatzpflicht für </a:t>
            </a:r>
            <a:r>
              <a:rPr lang="de-DE" dirty="0" err="1"/>
              <a:t>mutmasslich</a:t>
            </a:r>
            <a:r>
              <a:rPr lang="de-DE" dirty="0"/>
              <a:t> erbrachte hauswirtschaftliche Leistungen sowohl bei der Tötung von Frauen als auch von Männern</a:t>
            </a:r>
          </a:p>
        </p:txBody>
      </p:sp>
      <p:sp>
        <p:nvSpPr>
          <p:cNvPr id="6" name="Foliennummernplatzhalter 5">
            <a:extLst>
              <a:ext uri="{FF2B5EF4-FFF2-40B4-BE49-F238E27FC236}">
                <a16:creationId xmlns:a16="http://schemas.microsoft.com/office/drawing/2014/main" id="{94AE3A9E-B8FD-2443-9A2E-1C7E0FF8C7BC}"/>
              </a:ext>
            </a:extLst>
          </p:cNvPr>
          <p:cNvSpPr>
            <a:spLocks noGrp="1"/>
          </p:cNvSpPr>
          <p:nvPr>
            <p:ph type="sldNum" sz="quarter" idx="4"/>
          </p:nvPr>
        </p:nvSpPr>
        <p:spPr/>
        <p:txBody>
          <a:bodyPr/>
          <a:lstStyle/>
          <a:p>
            <a:r>
              <a:rPr lang="de-DE"/>
              <a:t>FOLIE: </a:t>
            </a:r>
            <a:fld id="{33805792-EF90-4EEA-AAC4-FAF43562B6BE}" type="slidenum">
              <a:rPr lang="de-DE" smtClean="0"/>
              <a:pPr/>
              <a:t>9</a:t>
            </a:fld>
            <a:endParaRPr lang="de-DE" dirty="0"/>
          </a:p>
        </p:txBody>
      </p:sp>
    </p:spTree>
    <p:extLst>
      <p:ext uri="{BB962C8B-B14F-4D97-AF65-F5344CB8AC3E}">
        <p14:creationId xmlns:p14="http://schemas.microsoft.com/office/powerpoint/2010/main" val="34361482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P-Vorlage" id="{1DC89AA6-F403-4C39-9823-550B2D86BF55}" vid="{9101E4D2-08B2-4227-BBE1-7E6A7584894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1435</Words>
  <Application>Microsoft Macintosh PowerPoint</Application>
  <PresentationFormat>Breitbild</PresentationFormat>
  <Paragraphs>293</Paragraphs>
  <Slides>44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44</vt:i4>
      </vt:variant>
    </vt:vector>
  </HeadingPairs>
  <TitlesOfParts>
    <vt:vector size="48" baseType="lpstr">
      <vt:lpstr>Arial</vt:lpstr>
      <vt:lpstr>Calibri</vt:lpstr>
      <vt:lpstr>Calibri Light</vt:lpstr>
      <vt:lpstr>Office</vt:lpstr>
      <vt:lpstr>PowerPoint-Präsentation</vt:lpstr>
      <vt:lpstr>Inhalt</vt:lpstr>
      <vt:lpstr>Unbezahlte Arbeit</vt:lpstr>
      <vt:lpstr>Unbezahlte Arbeit</vt:lpstr>
      <vt:lpstr>Unbezahlte Arbeit</vt:lpstr>
      <vt:lpstr>Unbezahlte Arbeit</vt:lpstr>
      <vt:lpstr>Ersatzfähigkeit unbezahlter Arbeit</vt:lpstr>
      <vt:lpstr>Ersatzfähigkeit unbezahlter Arbeit</vt:lpstr>
      <vt:lpstr>Ersatzfähigkeit unbezahlter Arbeit</vt:lpstr>
      <vt:lpstr>Ersatzfähigkeit unbezahlter Arbeit</vt:lpstr>
      <vt:lpstr>Hausarbeitsschaden</vt:lpstr>
      <vt:lpstr>Hausarbeitsschaden</vt:lpstr>
      <vt:lpstr>Hausarbeitsschaden</vt:lpstr>
      <vt:lpstr>Hausarbeitsschaden</vt:lpstr>
      <vt:lpstr>Hausarbeitsschaden </vt:lpstr>
      <vt:lpstr>Hausarbeitsschaden </vt:lpstr>
      <vt:lpstr>Hausarbeitsschaden </vt:lpstr>
      <vt:lpstr>Hausarbeitsschaden </vt:lpstr>
      <vt:lpstr>Hausarbeitsschaden </vt:lpstr>
      <vt:lpstr>Hausarbeitsschaden </vt:lpstr>
      <vt:lpstr>Hausarbeitsschaden </vt:lpstr>
      <vt:lpstr>Hausarbeitsschaden </vt:lpstr>
      <vt:lpstr>Hausarbeitsschaden </vt:lpstr>
      <vt:lpstr>Hausarbeitsschaden </vt:lpstr>
      <vt:lpstr>Hausarbeitsschaden </vt:lpstr>
      <vt:lpstr>Hausarbeitsschaden</vt:lpstr>
      <vt:lpstr>Hausarbeitsschaden</vt:lpstr>
      <vt:lpstr>Hausarbeitsschaden</vt:lpstr>
      <vt:lpstr>Berechnung des Hausarbeitsschadens</vt:lpstr>
      <vt:lpstr>Hausarbeitsschaden</vt:lpstr>
      <vt:lpstr>Hausarbeitsschaden</vt:lpstr>
      <vt:lpstr>Hausarbeitsschaden</vt:lpstr>
      <vt:lpstr>Versorgungsausfallschaden</vt:lpstr>
      <vt:lpstr>Versorgungsausfallschaden</vt:lpstr>
      <vt:lpstr>Versorgungsausfallschaden</vt:lpstr>
      <vt:lpstr>Versorgungsausfallschaden</vt:lpstr>
      <vt:lpstr>Versorgungsausfallschaden</vt:lpstr>
      <vt:lpstr>Versorgungsausfallschaden</vt:lpstr>
      <vt:lpstr>Versorgungsausfallschaden</vt:lpstr>
      <vt:lpstr>Versorgungsausfallschaden</vt:lpstr>
      <vt:lpstr>Versorgungsausfallschaden</vt:lpstr>
      <vt:lpstr>Versorgungsausfallschaden</vt:lpstr>
      <vt:lpstr>Versorgungsausfallschaden</vt:lpstr>
      <vt:lpstr>Besten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Katja Maass</dc:creator>
  <cp:lastModifiedBy>Hardy Landolt</cp:lastModifiedBy>
  <cp:revision>48</cp:revision>
  <dcterms:created xsi:type="dcterms:W3CDTF">2019-07-03T22:11:30Z</dcterms:created>
  <dcterms:modified xsi:type="dcterms:W3CDTF">2020-04-19T15:55:06Z</dcterms:modified>
</cp:coreProperties>
</file>